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7" r:id="rId2"/>
    <p:sldId id="286" r:id="rId3"/>
    <p:sldId id="291" r:id="rId4"/>
    <p:sldId id="293" r:id="rId5"/>
    <p:sldId id="296" r:id="rId6"/>
    <p:sldId id="299" r:id="rId7"/>
    <p:sldId id="275" r:id="rId8"/>
    <p:sldId id="319" r:id="rId9"/>
    <p:sldId id="294" r:id="rId10"/>
    <p:sldId id="292" r:id="rId11"/>
    <p:sldId id="284" r:id="rId12"/>
    <p:sldId id="356" r:id="rId13"/>
    <p:sldId id="321" r:id="rId14"/>
    <p:sldId id="287" r:id="rId15"/>
    <p:sldId id="285" r:id="rId16"/>
    <p:sldId id="310" r:id="rId17"/>
    <p:sldId id="326" r:id="rId18"/>
    <p:sldId id="334" r:id="rId19"/>
    <p:sldId id="343" r:id="rId20"/>
    <p:sldId id="302" r:id="rId21"/>
    <p:sldId id="345" r:id="rId22"/>
    <p:sldId id="347" r:id="rId23"/>
    <p:sldId id="348" r:id="rId24"/>
    <p:sldId id="311" r:id="rId25"/>
    <p:sldId id="335" r:id="rId26"/>
    <p:sldId id="336" r:id="rId27"/>
    <p:sldId id="340" r:id="rId28"/>
    <p:sldId id="349" r:id="rId29"/>
    <p:sldId id="350" r:id="rId30"/>
    <p:sldId id="351" r:id="rId31"/>
    <p:sldId id="353" r:id="rId32"/>
    <p:sldId id="268" r:id="rId33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84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ibserver\OAIB_Documents\Arge2%20Sb\Seramik%20Tan&#305;t&#305;m%20Grubu\2021\SERAM&#304;K%20SEKT&#214;R%20TOPLANTILARI\13%20OCAK%202021\SUNUM%20DOSYASI\2021\Seramik%20Sekt&#246;r&#252;%20Grafik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ibserver\OAIB_Documents\Arge2%20Sb\Seramik%20Tan&#305;t&#305;m%20Grubu\2021\SERAM&#304;K%20SEKT&#214;R%20TOPLANTILARI\13%20OCAK%202021\SUNUM%20DOSYASI\2021\SKM%20D&#220;NYA%20VER&#304;LER&#304;%20q1-q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ibserver\OAIB_Documents\Arge2%20Sb\Seramik%20Tan&#305;t&#305;m%20Grubu\2021\SERAM&#304;K%20SEKT&#214;R%20TOPLANTILARI\13%20OCAK%202021\SUNUM%20DOSYASI\2021\SSG%20D&#220;NYA%20VER&#304;LER&#304;%20Q1-Q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ibserver\OAIB_Documents\Arge2%20Sb\Seramik%20Tan&#305;t&#305;m%20Grubu\2021\SERAM&#304;K%20SEKT&#214;R%20TOPLANTILARI\13%20OCAK%202021\SUNUM%20DOSYASI\2021\SSG%20D&#220;NYA%20VER&#304;LER&#304;%20Q1-Q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'5 SKM birim fiyat'!$I$2</c:f>
              <c:strCache>
                <c:ptCount val="1"/>
                <c:pt idx="0">
                  <c:v>Değer (M$)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962575198895966E-3"/>
                  <c:y val="-2.388058953089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DF-4A9B-A792-08BD2D716440}"/>
                </c:ext>
              </c:extLst>
            </c:dLbl>
            <c:dLbl>
              <c:idx val="4"/>
              <c:layout>
                <c:manualLayout>
                  <c:x val="0"/>
                  <c:y val="1.5920393020599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DF-4A9B-A792-08BD2D716440}"/>
                </c:ext>
              </c:extLst>
            </c:dLbl>
            <c:dLbl>
              <c:idx val="5"/>
              <c:layout>
                <c:manualLayout>
                  <c:x val="6.962575198895966E-3"/>
                  <c:y val="-2.388058953090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DF-4A9B-A792-08BD2D716440}"/>
                </c:ext>
              </c:extLst>
            </c:dLbl>
            <c:dLbl>
              <c:idx val="6"/>
              <c:layout>
                <c:manualLayout>
                  <c:x val="1.0443862798343948E-2"/>
                  <c:y val="4.77611790617998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DF-4A9B-A792-08BD2D716440}"/>
                </c:ext>
              </c:extLst>
            </c:dLbl>
            <c:dLbl>
              <c:idx val="7"/>
              <c:layout>
                <c:manualLayout>
                  <c:x val="1.04438627983439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0DF-4A9B-A792-08BD2D716440}"/>
                </c:ext>
              </c:extLst>
            </c:dLbl>
            <c:dLbl>
              <c:idx val="8"/>
              <c:layout>
                <c:manualLayout>
                  <c:x val="5.2219313991719108E-3"/>
                  <c:y val="-1.592039302059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DF-4A9B-A792-08BD2D716440}"/>
                </c:ext>
              </c:extLst>
            </c:dLbl>
            <c:dLbl>
              <c:idx val="10"/>
              <c:layout>
                <c:manualLayout>
                  <c:x val="-1.5306120399308962E-2"/>
                  <c:y val="1.3033557407894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DF-4A9B-A792-08BD2D716440}"/>
                </c:ext>
              </c:extLst>
            </c:dLbl>
            <c:dLbl>
              <c:idx val="11"/>
              <c:layout>
                <c:manualLayout>
                  <c:x val="1.5989070653346369E-4"/>
                  <c:y val="4.7481147010522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DF-4A9B-A792-08BD2D716440}"/>
                </c:ext>
              </c:extLst>
            </c:dLbl>
            <c:dLbl>
              <c:idx val="12"/>
              <c:layout>
                <c:manualLayout>
                  <c:x val="1.9004764716272335E-3"/>
                  <c:y val="6.3401380818174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DF-4A9B-A792-08BD2D716440}"/>
                </c:ext>
              </c:extLst>
            </c:dLbl>
            <c:dLbl>
              <c:idx val="13"/>
              <c:layout>
                <c:manualLayout>
                  <c:x val="1.9187018695830161E-2"/>
                  <c:y val="7.9321819878699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DF-4A9B-A792-08BD2D716440}"/>
                </c:ext>
              </c:extLst>
            </c:dLbl>
            <c:dLbl>
              <c:idx val="14"/>
              <c:layout>
                <c:manualLayout>
                  <c:x val="1.0683618473991848E-2"/>
                  <c:y val="2.3787165907333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0DF-4A9B-A792-08BD2D716440}"/>
                </c:ext>
              </c:extLst>
            </c:dLbl>
            <c:dLbl>
              <c:idx val="15"/>
              <c:layout>
                <c:manualLayout>
                  <c:x val="-1.218450659806794E-2"/>
                  <c:y val="3.44941848779666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DF-4A9B-A792-08BD2D716440}"/>
                </c:ext>
              </c:extLst>
            </c:dLbl>
            <c:dLbl>
              <c:idx val="18"/>
              <c:layout>
                <c:manualLayout>
                  <c:x val="-1.2471509586753208E-16"/>
                  <c:y val="-5.995436407631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0DF-4A9B-A792-08BD2D716440}"/>
                </c:ext>
              </c:extLst>
            </c:dLbl>
            <c:dLbl>
              <c:idx val="19"/>
              <c:layout>
                <c:manualLayout>
                  <c:x val="5.1020401331029874E-3"/>
                  <c:y val="-1.56402688894731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DF-4A9B-A792-08BD2D716440}"/>
                </c:ext>
              </c:extLst>
            </c:dLbl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>
                    <a:lumMod val="95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SKM birim fiyat'!$H$3:$H$23</c:f>
              <c:strCache>
                <c:ptCount val="21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strCache>
            </c:strRef>
          </c:cat>
          <c:val>
            <c:numRef>
              <c:f>'5 SKM birim fiyat'!$I$3:$I$23</c:f>
              <c:numCache>
                <c:formatCode>0</c:formatCode>
                <c:ptCount val="21"/>
                <c:pt idx="0">
                  <c:v>156.21597591999998</c:v>
                </c:pt>
                <c:pt idx="1">
                  <c:v>167.83487763999997</c:v>
                </c:pt>
                <c:pt idx="2">
                  <c:v>199.11467084999998</c:v>
                </c:pt>
                <c:pt idx="3">
                  <c:v>253.66216615000002</c:v>
                </c:pt>
                <c:pt idx="4">
                  <c:v>309.13441924</c:v>
                </c:pt>
                <c:pt idx="5">
                  <c:v>310.41997411</c:v>
                </c:pt>
                <c:pt idx="6">
                  <c:v>310.88950570999998</c:v>
                </c:pt>
                <c:pt idx="7">
                  <c:v>354.92629393999999</c:v>
                </c:pt>
                <c:pt idx="8">
                  <c:v>383.85040713999996</c:v>
                </c:pt>
                <c:pt idx="9">
                  <c:v>277.45304156999998</c:v>
                </c:pt>
                <c:pt idx="10">
                  <c:v>478.44496299999997</c:v>
                </c:pt>
                <c:pt idx="11">
                  <c:v>530.88481899999999</c:v>
                </c:pt>
                <c:pt idx="12">
                  <c:v>590.22132499999998</c:v>
                </c:pt>
                <c:pt idx="13">
                  <c:v>605.67603821</c:v>
                </c:pt>
                <c:pt idx="14">
                  <c:v>599.22637036000003</c:v>
                </c:pt>
                <c:pt idx="15">
                  <c:v>500.82050380000004</c:v>
                </c:pt>
                <c:pt idx="16">
                  <c:v>511.63136526999995</c:v>
                </c:pt>
                <c:pt idx="17">
                  <c:v>551.50605176999977</c:v>
                </c:pt>
                <c:pt idx="18">
                  <c:v>599.17219599999999</c:v>
                </c:pt>
                <c:pt idx="19">
                  <c:v>664.67352700000004</c:v>
                </c:pt>
                <c:pt idx="20" formatCode="General">
                  <c:v>777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0DF-4A9B-A792-08BD2D716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21856"/>
        <c:axId val="230522248"/>
      </c:barChart>
      <c:lineChart>
        <c:grouping val="standard"/>
        <c:varyColors val="0"/>
        <c:ser>
          <c:idx val="1"/>
          <c:order val="1"/>
          <c:tx>
            <c:strRef>
              <c:f>'5 SKM birim fiyat'!$J$2</c:f>
              <c:strCache>
                <c:ptCount val="1"/>
                <c:pt idx="0">
                  <c:v>Birim Fiyat 
(M2)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691354332001654E-2"/>
                  <c:y val="-2.45148031448438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DF-4A9B-A792-08BD2D716440}"/>
                </c:ext>
              </c:extLst>
            </c:dLbl>
            <c:dLbl>
              <c:idx val="1"/>
              <c:layout>
                <c:manualLayout>
                  <c:x val="-2.7061802860165601E-2"/>
                  <c:y val="-7.28397677210480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0DF-4A9B-A792-08BD2D716440}"/>
                </c:ext>
              </c:extLst>
            </c:dLbl>
            <c:dLbl>
              <c:idx val="2"/>
              <c:layout>
                <c:manualLayout>
                  <c:x val="-2.1363867058124208E-2"/>
                  <c:y val="-2.13682177976623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DF-4A9B-A792-08BD2D716440}"/>
                </c:ext>
              </c:extLst>
            </c:dLbl>
            <c:dLbl>
              <c:idx val="3"/>
              <c:layout>
                <c:manualLayout>
                  <c:x val="-2.262836939641192E-2"/>
                  <c:y val="-5.6707938509675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0DF-4A9B-A792-08BD2D716440}"/>
                </c:ext>
              </c:extLst>
            </c:dLbl>
            <c:dLbl>
              <c:idx val="4"/>
              <c:layout>
                <c:manualLayout>
                  <c:x val="-2.6109656995859903E-2"/>
                  <c:y val="-4.7761179061799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0DF-4A9B-A792-08BD2D716440}"/>
                </c:ext>
              </c:extLst>
            </c:dLbl>
            <c:dLbl>
              <c:idx val="5"/>
              <c:layout>
                <c:manualLayout>
                  <c:x val="-1.9147081796963904E-2"/>
                  <c:y val="-4.574208879735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0DF-4A9B-A792-08BD2D716440}"/>
                </c:ext>
              </c:extLst>
            </c:dLbl>
            <c:dLbl>
              <c:idx val="6"/>
              <c:layout>
                <c:manualLayout>
                  <c:x val="-2.2628369396411888E-2"/>
                  <c:y val="-5.04145778985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0DF-4A9B-A792-08BD2D716440}"/>
                </c:ext>
              </c:extLst>
            </c:dLbl>
            <c:dLbl>
              <c:idx val="7"/>
              <c:layout>
                <c:manualLayout>
                  <c:x val="-2.8167728436541469E-2"/>
                  <c:y val="-4.3088689960583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0DF-4A9B-A792-08BD2D716440}"/>
                </c:ext>
              </c:extLst>
            </c:dLbl>
            <c:dLbl>
              <c:idx val="8"/>
              <c:layout>
                <c:manualLayout>
                  <c:x val="-3.3870598346991451E-2"/>
                  <c:y val="-2.94692324824489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0DF-4A9B-A792-08BD2D716440}"/>
                </c:ext>
              </c:extLst>
            </c:dLbl>
            <c:dLbl>
              <c:idx val="9"/>
              <c:layout>
                <c:manualLayout>
                  <c:x val="-1.3295344640308583E-2"/>
                  <c:y val="-2.7238670160937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0DF-4A9B-A792-08BD2D716440}"/>
                </c:ext>
              </c:extLst>
            </c:dLbl>
            <c:dLbl>
              <c:idx val="10"/>
              <c:layout>
                <c:manualLayout>
                  <c:x val="-1.218450659806800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0DF-4A9B-A792-08BD2D716440}"/>
                </c:ext>
              </c:extLst>
            </c:dLbl>
            <c:dLbl>
              <c:idx val="11"/>
              <c:layout>
                <c:manualLayout>
                  <c:x val="-1.5665794197515924E-2"/>
                  <c:y val="-3.18407860411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0DF-4A9B-A792-08BD2D716440}"/>
                </c:ext>
              </c:extLst>
            </c:dLbl>
            <c:dLbl>
              <c:idx val="12"/>
              <c:layout>
                <c:manualLayout>
                  <c:x val="-1.5665794197515924E-2"/>
                  <c:y val="-5.837477440886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0DF-4A9B-A792-08BD2D716440}"/>
                </c:ext>
              </c:extLst>
            </c:dLbl>
            <c:dLbl>
              <c:idx val="13"/>
              <c:layout>
                <c:manualLayout>
                  <c:x val="-1.0443862798343948E-2"/>
                  <c:y val="-5.57213755720999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0DF-4A9B-A792-08BD2D716440}"/>
                </c:ext>
              </c:extLst>
            </c:dLbl>
            <c:dLbl>
              <c:idx val="15"/>
              <c:layout>
                <c:manualLayout>
                  <c:x val="0"/>
                  <c:y val="-2.9187387204433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0DF-4A9B-A792-08BD2D716440}"/>
                </c:ext>
              </c:extLst>
            </c:dLbl>
            <c:dLbl>
              <c:idx val="16"/>
              <c:layout>
                <c:manualLayout>
                  <c:x val="0"/>
                  <c:y val="-1.8573791857366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0DF-4A9B-A792-08BD2D716440}"/>
                </c:ext>
              </c:extLst>
            </c:dLbl>
            <c:dLbl>
              <c:idx val="17"/>
              <c:layout>
                <c:manualLayout>
                  <c:x val="-3.2232975489718853E-2"/>
                  <c:y val="6.07117187576920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0DF-4A9B-A792-08BD2D716440}"/>
                </c:ext>
              </c:extLst>
            </c:dLbl>
            <c:dLbl>
              <c:idx val="18"/>
              <c:layout>
                <c:manualLayout>
                  <c:x val="-1.8707480488044288E-2"/>
                  <c:y val="-6.77587866817179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0DF-4A9B-A792-08BD2D716440}"/>
                </c:ext>
              </c:extLst>
            </c:dLbl>
            <c:dLbl>
              <c:idx val="19"/>
              <c:layout>
                <c:manualLayout>
                  <c:x val="-6.8027201774707741E-3"/>
                  <c:y val="7.64873564163121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0DF-4A9B-A792-08BD2D716440}"/>
                </c:ext>
              </c:extLst>
            </c:dLbl>
            <c:dLbl>
              <c:idx val="20"/>
              <c:layout>
                <c:manualLayout>
                  <c:x val="0"/>
                  <c:y val="1.05599101326703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0DF-4A9B-A792-08BD2D716440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'5 SKM birim fiyat'!$H$3:$H$23</c:f>
              <c:strCache>
                <c:ptCount val="21"/>
                <c:pt idx="0">
                  <c:v>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strCache>
            </c:strRef>
          </c:cat>
          <c:val>
            <c:numRef>
              <c:f>'5 SKM birim fiyat'!$J$3:$J$23</c:f>
              <c:numCache>
                <c:formatCode>0.0</c:formatCode>
                <c:ptCount val="21"/>
                <c:pt idx="0">
                  <c:v>3.5116736899871048</c:v>
                </c:pt>
                <c:pt idx="1">
                  <c:v>3.5411386171810393</c:v>
                </c:pt>
                <c:pt idx="2">
                  <c:v>3.3999958443603115</c:v>
                </c:pt>
                <c:pt idx="3">
                  <c:v>3.3976696547678187</c:v>
                </c:pt>
                <c:pt idx="4">
                  <c:v>4.0194421618011535</c:v>
                </c:pt>
                <c:pt idx="5">
                  <c:v>4.1999697482142171</c:v>
                </c:pt>
                <c:pt idx="6">
                  <c:v>4.2009602432388675</c:v>
                </c:pt>
                <c:pt idx="7">
                  <c:v>4.7830124753635346</c:v>
                </c:pt>
                <c:pt idx="8">
                  <c:v>5.6253553638437612</c:v>
                </c:pt>
                <c:pt idx="9">
                  <c:v>5.8901040411710683</c:v>
                </c:pt>
                <c:pt idx="10">
                  <c:v>5.7012959987146701</c:v>
                </c:pt>
                <c:pt idx="11">
                  <c:v>6.0807704274443912</c:v>
                </c:pt>
                <c:pt idx="12">
                  <c:v>5.8008150327536159</c:v>
                </c:pt>
                <c:pt idx="13">
                  <c:v>5.9483217219690623</c:v>
                </c:pt>
                <c:pt idx="14">
                  <c:v>6.5433806459063435</c:v>
                </c:pt>
                <c:pt idx="15">
                  <c:v>6.144504016136163</c:v>
                </c:pt>
                <c:pt idx="16">
                  <c:v>6.163006066118621</c:v>
                </c:pt>
                <c:pt idx="17">
                  <c:v>5.9201198078307486</c:v>
                </c:pt>
                <c:pt idx="18">
                  <c:v>5.9687724477524631</c:v>
                </c:pt>
                <c:pt idx="19">
                  <c:v>5.7350956985466013</c:v>
                </c:pt>
                <c:pt idx="20" formatCode="General">
                  <c:v>5.8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2-20DF-4A9B-A792-08BD2D7164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523032"/>
        <c:axId val="230522640"/>
      </c:lineChart>
      <c:catAx>
        <c:axId val="2305218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0522248"/>
        <c:crosses val="autoZero"/>
        <c:auto val="1"/>
        <c:lblAlgn val="ctr"/>
        <c:lblOffset val="100"/>
        <c:noMultiLvlLbl val="0"/>
      </c:catAx>
      <c:valAx>
        <c:axId val="230522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0521856"/>
        <c:crosses val="autoZero"/>
        <c:crossBetween val="between"/>
      </c:valAx>
      <c:valAx>
        <c:axId val="230522640"/>
        <c:scaling>
          <c:orientation val="minMax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0523032"/>
        <c:crosses val="max"/>
        <c:crossBetween val="between"/>
      </c:valAx>
      <c:catAx>
        <c:axId val="230523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5226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tr-TR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483814523184598E-2"/>
          <c:y val="0.17986998712226487"/>
          <c:w val="0.83758837272043185"/>
          <c:h val="0.58002022188873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SERKAP!$B$4</c:f>
              <c:strCache>
                <c:ptCount val="1"/>
                <c:pt idx="0">
                  <c:v>2019 Değer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0709504685408299E-2"/>
                  <c:y val="-4.1797283176593326E-3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E67-4299-A28B-799CA20E8612}"/>
                </c:ext>
              </c:extLst>
            </c:dLbl>
            <c:dLbl>
              <c:idx val="2"/>
              <c:layout>
                <c:manualLayout>
                  <c:x val="-8.2764323180735608E-3"/>
                  <c:y val="1.71663284764788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E67-4299-A28B-799CA20E8612}"/>
                </c:ext>
              </c:extLst>
            </c:dLbl>
            <c:dLbl>
              <c:idx val="3"/>
              <c:layout>
                <c:manualLayout>
                  <c:x val="-1.6552864636147182E-3"/>
                  <c:y val="1.37330627811830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E67-4299-A28B-799CA20E8612}"/>
                </c:ext>
              </c:extLst>
            </c:dLbl>
            <c:dLbl>
              <c:idx val="4"/>
              <c:layout>
                <c:manualLayout>
                  <c:x val="-1.3033751682005654E-7"/>
                  <c:y val="1.71663284764788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E67-4299-A28B-799CA20E8612}"/>
                </c:ext>
              </c:extLst>
            </c:dLbl>
            <c:dLbl>
              <c:idx val="5"/>
              <c:layout>
                <c:manualLayout>
                  <c:x val="-1.1587005245303027E-2"/>
                  <c:y val="1.029979708588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E67-4299-A28B-799CA20E8612}"/>
                </c:ext>
              </c:extLst>
            </c:dLbl>
            <c:dLbl>
              <c:idx val="6"/>
              <c:layout>
                <c:manualLayout>
                  <c:x val="-8.2764323180737117E-3"/>
                  <c:y val="1.029979708588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E67-4299-A28B-799CA20E8612}"/>
                </c:ext>
              </c:extLst>
            </c:dLbl>
            <c:dLbl>
              <c:idx val="7"/>
              <c:layout>
                <c:manualLayout>
                  <c:x val="-1.1587005245303027E-2"/>
                  <c:y val="1.029979708588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E67-4299-A28B-799CA20E8612}"/>
                </c:ext>
              </c:extLst>
            </c:dLbl>
            <c:dLbl>
              <c:idx val="8"/>
              <c:layout>
                <c:manualLayout>
                  <c:x val="-8.2764323180735903E-3"/>
                  <c:y val="1.71663284764787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E67-4299-A28B-799CA20E8612}"/>
                </c:ext>
              </c:extLst>
            </c:dLbl>
            <c:dLbl>
              <c:idx val="9"/>
              <c:layout>
                <c:manualLayout>
                  <c:x val="-8.2764323180737117E-3"/>
                  <c:y val="6.8665313905915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E67-4299-A28B-799CA20E861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SERKAP!$A$5:$A$14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İNGİLTERE</c:v>
                </c:pt>
                <c:pt idx="3">
                  <c:v>İSRAİL</c:v>
                </c:pt>
                <c:pt idx="4">
                  <c:v>FRANSA</c:v>
                </c:pt>
                <c:pt idx="5">
                  <c:v>KANADA</c:v>
                </c:pt>
                <c:pt idx="6">
                  <c:v>BELÇİKA</c:v>
                </c:pt>
                <c:pt idx="7">
                  <c:v>HOLLANDA</c:v>
                </c:pt>
                <c:pt idx="8">
                  <c:v>ROMANYA</c:v>
                </c:pt>
                <c:pt idx="9">
                  <c:v>GÜRCİSTAN</c:v>
                </c:pt>
              </c:strCache>
            </c:strRef>
          </c:cat>
          <c:val>
            <c:numRef>
              <c:f>SERKAP!$B$5:$B$14</c:f>
              <c:numCache>
                <c:formatCode>#,##0.0</c:formatCode>
                <c:ptCount val="10"/>
                <c:pt idx="0">
                  <c:v>93.410692120000007</c:v>
                </c:pt>
                <c:pt idx="1">
                  <c:v>91.960701359999902</c:v>
                </c:pt>
                <c:pt idx="2">
                  <c:v>65.318318099999999</c:v>
                </c:pt>
                <c:pt idx="3">
                  <c:v>67.596203610000003</c:v>
                </c:pt>
                <c:pt idx="4">
                  <c:v>28.150850239999997</c:v>
                </c:pt>
                <c:pt idx="5">
                  <c:v>22.544279979999999</c:v>
                </c:pt>
                <c:pt idx="6">
                  <c:v>18.283311809999997</c:v>
                </c:pt>
                <c:pt idx="7">
                  <c:v>17.110277510000003</c:v>
                </c:pt>
                <c:pt idx="8">
                  <c:v>19.161426350000003</c:v>
                </c:pt>
                <c:pt idx="9">
                  <c:v>8.1890011900000008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7E67-4299-A28B-799CA20E8612}"/>
            </c:ext>
          </c:extLst>
        </c:ser>
        <c:ser>
          <c:idx val="1"/>
          <c:order val="1"/>
          <c:tx>
            <c:strRef>
              <c:f>SERKAP!$C$4</c:f>
              <c:strCache>
                <c:ptCount val="1"/>
                <c:pt idx="0">
                  <c:v>2020 Değer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1.4279339580544399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E67-4299-A28B-799CA20E8612}"/>
                </c:ext>
              </c:extLst>
            </c:dLbl>
            <c:dLbl>
              <c:idx val="2"/>
              <c:layout>
                <c:manualLayout>
                  <c:x val="-8.2765626555904113E-3"/>
                  <c:y val="3.08993912576619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E67-4299-A28B-799CA20E8612}"/>
                </c:ext>
              </c:extLst>
            </c:dLbl>
            <c:dLbl>
              <c:idx val="3"/>
              <c:layout>
                <c:manualLayout>
                  <c:x val="1.6552864636147182E-3"/>
                  <c:y val="-2.0599594171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E67-4299-A28B-799CA20E8612}"/>
                </c:ext>
              </c:extLst>
            </c:dLbl>
            <c:dLbl>
              <c:idx val="4"/>
              <c:layout>
                <c:manualLayout>
                  <c:x val="1.6552864636147182E-3"/>
                  <c:y val="-6.86653139059155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E67-4299-A28B-799CA20E8612}"/>
                </c:ext>
              </c:extLst>
            </c:dLbl>
            <c:dLbl>
              <c:idx val="5"/>
              <c:layout>
                <c:manualLayout>
                  <c:x val="8.9245872378402504E-3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E67-4299-A28B-799CA20E8612}"/>
                </c:ext>
              </c:extLst>
            </c:dLbl>
            <c:dLbl>
              <c:idx val="8"/>
              <c:layout>
                <c:manualLayout>
                  <c:x val="9.9317187816883087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E67-4299-A28B-799CA20E8612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SERKAP!$A$5:$A$14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İNGİLTERE</c:v>
                </c:pt>
                <c:pt idx="3">
                  <c:v>İSRAİL</c:v>
                </c:pt>
                <c:pt idx="4">
                  <c:v>FRANSA</c:v>
                </c:pt>
                <c:pt idx="5">
                  <c:v>KANADA</c:v>
                </c:pt>
                <c:pt idx="6">
                  <c:v>BELÇİKA</c:v>
                </c:pt>
                <c:pt idx="7">
                  <c:v>HOLLANDA</c:v>
                </c:pt>
                <c:pt idx="8">
                  <c:v>ROMANYA</c:v>
                </c:pt>
                <c:pt idx="9">
                  <c:v>GÜRCİSTAN</c:v>
                </c:pt>
              </c:strCache>
            </c:strRef>
          </c:cat>
          <c:val>
            <c:numRef>
              <c:f>SERKAP!$C$5:$C$14</c:f>
              <c:numCache>
                <c:formatCode>#,##0.0</c:formatCode>
                <c:ptCount val="10"/>
                <c:pt idx="0">
                  <c:v>133.69865467</c:v>
                </c:pt>
                <c:pt idx="1">
                  <c:v>115.01392331999999</c:v>
                </c:pt>
                <c:pt idx="2">
                  <c:v>80.603776100000104</c:v>
                </c:pt>
                <c:pt idx="3">
                  <c:v>73.912285279999892</c:v>
                </c:pt>
                <c:pt idx="4">
                  <c:v>31.206048020000001</c:v>
                </c:pt>
                <c:pt idx="5">
                  <c:v>29.873441019999998</c:v>
                </c:pt>
                <c:pt idx="6">
                  <c:v>27.460000399999998</c:v>
                </c:pt>
                <c:pt idx="7">
                  <c:v>21.574120649999998</c:v>
                </c:pt>
                <c:pt idx="8">
                  <c:v>19.83055615</c:v>
                </c:pt>
                <c:pt idx="9">
                  <c:v>12.973559720000001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E67-4299-A28B-799CA20E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0822912"/>
        <c:axId val="268827968"/>
      </c:barChart>
      <c:lineChart>
        <c:grouping val="standard"/>
        <c:varyColors val="0"/>
        <c:ser>
          <c:idx val="2"/>
          <c:order val="2"/>
          <c:tx>
            <c:strRef>
              <c:f>SERKAP!$D$4</c:f>
              <c:strCache>
                <c:ptCount val="1"/>
                <c:pt idx="0">
                  <c:v>2019 $/m2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2"/>
              <c:layout>
                <c:manualLayout>
                  <c:x val="1.1587005245303027E-2"/>
                  <c:y val="-3.77659226482535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E67-4299-A28B-799CA20E8612}"/>
                </c:ext>
              </c:extLst>
            </c:dLbl>
            <c:dLbl>
              <c:idx val="3"/>
              <c:layout>
                <c:manualLayout>
                  <c:x val="-4.9658593908442151E-3"/>
                  <c:y val="7.89651109918028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E67-4299-A28B-799CA20E8612}"/>
                </c:ext>
              </c:extLst>
            </c:dLbl>
            <c:dLbl>
              <c:idx val="4"/>
              <c:layout>
                <c:manualLayout>
                  <c:x val="-1.9863437563376617E-2"/>
                  <c:y val="-3.4332656952957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E67-4299-A28B-799CA20E8612}"/>
                </c:ext>
              </c:extLst>
            </c:dLbl>
            <c:dLbl>
              <c:idx val="5"/>
              <c:layout>
                <c:manualLayout>
                  <c:x val="-1.9863437563376739E-2"/>
                  <c:y val="4.463245403884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E67-4299-A28B-799CA20E8612}"/>
                </c:ext>
              </c:extLst>
            </c:dLbl>
            <c:dLbl>
              <c:idx val="6"/>
              <c:layout>
                <c:manualLayout>
                  <c:x val="-1.8208151099761899E-2"/>
                  <c:y val="4.463245403884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E67-4299-A28B-799CA20E8612}"/>
                </c:ext>
              </c:extLst>
            </c:dLbl>
            <c:dLbl>
              <c:idx val="7"/>
              <c:layout>
                <c:manualLayout>
                  <c:x val="-2.1518724026991336E-2"/>
                  <c:y val="4.11991883435492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E67-4299-A28B-799CA20E8612}"/>
                </c:ext>
              </c:extLst>
            </c:dLbl>
            <c:dLbl>
              <c:idx val="8"/>
              <c:layout>
                <c:manualLayout>
                  <c:x val="-2.3174010490606176E-2"/>
                  <c:y val="5.4932251124732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E67-4299-A28B-799CA20E8612}"/>
                </c:ext>
              </c:extLst>
            </c:dLbl>
            <c:dLbl>
              <c:idx val="9"/>
              <c:layout>
                <c:manualLayout>
                  <c:x val="-1.3242291708917745E-2"/>
                  <c:y val="-6.294247729688709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E67-4299-A28B-799CA20E8612}"/>
                </c:ext>
              </c:extLst>
            </c:dLbl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SERKAP!$A$5:$A$14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İNGİLTERE</c:v>
                </c:pt>
                <c:pt idx="3">
                  <c:v>İSRAİL</c:v>
                </c:pt>
                <c:pt idx="4">
                  <c:v>FRANSA</c:v>
                </c:pt>
                <c:pt idx="5">
                  <c:v>KANADA</c:v>
                </c:pt>
                <c:pt idx="6">
                  <c:v>BELÇİKA</c:v>
                </c:pt>
                <c:pt idx="7">
                  <c:v>HOLLANDA</c:v>
                </c:pt>
                <c:pt idx="8">
                  <c:v>ROMANYA</c:v>
                </c:pt>
                <c:pt idx="9">
                  <c:v>GÜRCİSTAN</c:v>
                </c:pt>
              </c:strCache>
            </c:strRef>
          </c:cat>
          <c:val>
            <c:numRef>
              <c:f>SERKAP!$D$5:$D$14</c:f>
              <c:numCache>
                <c:formatCode>#,##0.0</c:formatCode>
                <c:ptCount val="10"/>
                <c:pt idx="0">
                  <c:v>5.1497326811820319</c:v>
                </c:pt>
                <c:pt idx="1">
                  <c:v>6.2632189185364053</c:v>
                </c:pt>
                <c:pt idx="2">
                  <c:v>5.5451702420437448</c:v>
                </c:pt>
                <c:pt idx="3">
                  <c:v>5.158335736621952</c:v>
                </c:pt>
                <c:pt idx="4">
                  <c:v>5.6060204331779557</c:v>
                </c:pt>
                <c:pt idx="5">
                  <c:v>4.8004987780642248</c:v>
                </c:pt>
                <c:pt idx="6">
                  <c:v>7.9562398215131171</c:v>
                </c:pt>
                <c:pt idx="7">
                  <c:v>7.6625786106908933</c:v>
                </c:pt>
                <c:pt idx="8">
                  <c:v>4.4623462485663223</c:v>
                </c:pt>
                <c:pt idx="9">
                  <c:v>4.7293768762438511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7E67-4299-A28B-799CA20E8612}"/>
            </c:ext>
          </c:extLst>
        </c:ser>
        <c:ser>
          <c:idx val="3"/>
          <c:order val="3"/>
          <c:tx>
            <c:strRef>
              <c:f>SERKAP!$E$4</c:f>
              <c:strCache>
                <c:ptCount val="1"/>
                <c:pt idx="0">
                  <c:v>2020 $/m2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6211458544588727E-3"/>
                  <c:y val="-4.46324540388451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E67-4299-A28B-799CA20E8612}"/>
                </c:ext>
              </c:extLst>
            </c:dLbl>
            <c:dLbl>
              <c:idx val="1"/>
              <c:layout>
                <c:manualLayout>
                  <c:x val="-3.5698348951361328E-3"/>
                  <c:y val="5.43364681295715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E67-4299-A28B-799CA20E8612}"/>
                </c:ext>
              </c:extLst>
            </c:dLbl>
            <c:dLbl>
              <c:idx val="2"/>
              <c:layout>
                <c:manualLayout>
                  <c:x val="-1.5027264001768419E-2"/>
                  <c:y val="-4.44818769528388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7E67-4299-A28B-799CA20E8612}"/>
                </c:ext>
              </c:extLst>
            </c:dLbl>
            <c:dLbl>
              <c:idx val="3"/>
              <c:layout>
                <c:manualLayout>
                  <c:x val="-5.354786541035203E-3"/>
                  <c:y val="0.138227602266712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E67-4299-A28B-799CA20E8612}"/>
                </c:ext>
              </c:extLst>
            </c:dLbl>
            <c:dLbl>
              <c:idx val="4"/>
              <c:layout>
                <c:manualLayout>
                  <c:x val="-1.9863437563376617E-2"/>
                  <c:y val="-2.4032859867070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E67-4299-A28B-799CA20E8612}"/>
                </c:ext>
              </c:extLst>
            </c:dLbl>
            <c:dLbl>
              <c:idx val="5"/>
              <c:layout>
                <c:manualLayout>
                  <c:x val="-3.1580128637915664E-2"/>
                  <c:y val="-1.0747202969801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E67-4299-A28B-799CA20E8612}"/>
                </c:ext>
              </c:extLst>
            </c:dLbl>
            <c:dLbl>
              <c:idx val="6"/>
              <c:layout>
                <c:manualLayout>
                  <c:x val="-2.4829296954220773E-2"/>
                  <c:y val="1.0299797085887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E67-4299-A28B-799CA20E8612}"/>
                </c:ext>
              </c:extLst>
            </c:dLbl>
            <c:dLbl>
              <c:idx val="7"/>
              <c:layout>
                <c:manualLayout>
                  <c:x val="-2.3174010490606054E-2"/>
                  <c:y val="-3.43326569529577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E67-4299-A28B-799CA20E8612}"/>
                </c:ext>
              </c:extLst>
            </c:dLbl>
            <c:dLbl>
              <c:idx val="8"/>
              <c:layout>
                <c:manualLayout>
                  <c:x val="-2.3174140828122875E-2"/>
                  <c:y val="4.031248665216585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E67-4299-A28B-799CA20E8612}"/>
                </c:ext>
              </c:extLst>
            </c:dLbl>
            <c:dLbl>
              <c:idx val="9"/>
              <c:layout>
                <c:manualLayout>
                  <c:x val="-1.4897578172532464E-2"/>
                  <c:y val="2.08985856567350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E67-4299-A28B-799CA20E8612}"/>
                </c:ext>
              </c:extLst>
            </c:dLbl>
            <c:spPr>
              <a:solidFill>
                <a:srgbClr val="C000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SERKAP!$A$5:$A$14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İNGİLTERE</c:v>
                </c:pt>
                <c:pt idx="3">
                  <c:v>İSRAİL</c:v>
                </c:pt>
                <c:pt idx="4">
                  <c:v>FRANSA</c:v>
                </c:pt>
                <c:pt idx="5">
                  <c:v>KANADA</c:v>
                </c:pt>
                <c:pt idx="6">
                  <c:v>BELÇİKA</c:v>
                </c:pt>
                <c:pt idx="7">
                  <c:v>HOLLANDA</c:v>
                </c:pt>
                <c:pt idx="8">
                  <c:v>ROMANYA</c:v>
                </c:pt>
                <c:pt idx="9">
                  <c:v>GÜRCİSTAN</c:v>
                </c:pt>
              </c:strCache>
            </c:strRef>
          </c:cat>
          <c:val>
            <c:numRef>
              <c:f>SERKAP!$E$5:$E$14</c:f>
              <c:numCache>
                <c:formatCode>#,##0.0</c:formatCode>
                <c:ptCount val="10"/>
                <c:pt idx="0">
                  <c:v>5.4449929495387837</c:v>
                </c:pt>
                <c:pt idx="1">
                  <c:v>6.2552608299312906</c:v>
                </c:pt>
                <c:pt idx="2">
                  <c:v>6.1401795286101892</c:v>
                </c:pt>
                <c:pt idx="3">
                  <c:v>5.1950720722797596</c:v>
                </c:pt>
                <c:pt idx="4">
                  <c:v>6.3004553054189767</c:v>
                </c:pt>
                <c:pt idx="5">
                  <c:v>4.9674750208187559</c:v>
                </c:pt>
                <c:pt idx="6">
                  <c:v>8.6016036696833886</c:v>
                </c:pt>
                <c:pt idx="7">
                  <c:v>7.8857593464220948</c:v>
                </c:pt>
                <c:pt idx="8">
                  <c:v>4.8028620064792005</c:v>
                </c:pt>
                <c:pt idx="9">
                  <c:v>4.0279237419296754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4-7E67-4299-A28B-799CA20E86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0848512"/>
        <c:axId val="268976128"/>
      </c:lineChart>
      <c:catAx>
        <c:axId val="270822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68827968"/>
        <c:crosses val="autoZero"/>
        <c:auto val="1"/>
        <c:lblAlgn val="ctr"/>
        <c:lblOffset val="100"/>
        <c:noMultiLvlLbl val="0"/>
      </c:catAx>
      <c:valAx>
        <c:axId val="2688279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70822912"/>
        <c:crosses val="autoZero"/>
        <c:crossBetween val="between"/>
      </c:valAx>
      <c:catAx>
        <c:axId val="2708485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976128"/>
        <c:crosses val="autoZero"/>
        <c:auto val="1"/>
        <c:lblAlgn val="ctr"/>
        <c:lblOffset val="100"/>
        <c:noMultiLvlLbl val="0"/>
      </c:catAx>
      <c:valAx>
        <c:axId val="268976128"/>
        <c:scaling>
          <c:orientation val="minMax"/>
        </c:scaling>
        <c:delete val="0"/>
        <c:axPos val="r"/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7084851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48997572090637259"/>
          <c:y val="2.1944231892643516E-2"/>
          <c:w val="0.49131440899204865"/>
          <c:h val="0.12853059511761658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437537362960428E-2"/>
          <c:y val="3.5711120358639013E-2"/>
          <c:w val="0.8737870897510428"/>
          <c:h val="0.779974862855691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'[13 ocak Seramik toplantısı için sunum hazırlık.xlsx]5 SSG birim fiyat'!$H$2</c:f>
              <c:strCache>
                <c:ptCount val="1"/>
                <c:pt idx="0">
                  <c:v>Değer (M$)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1.7182128259581641E-3"/>
                  <c:y val="-1.592039302059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01-49F8-BC05-07E803268A14}"/>
                </c:ext>
              </c:extLst>
            </c:dLbl>
            <c:dLbl>
              <c:idx val="2"/>
              <c:layout>
                <c:manualLayout>
                  <c:x val="1.2027489781707149E-2"/>
                  <c:y val="-2.12271906941333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01-49F8-BC05-07E803268A14}"/>
                </c:ext>
              </c:extLst>
            </c:dLbl>
            <c:dLbl>
              <c:idx val="4"/>
              <c:layout>
                <c:manualLayout>
                  <c:x val="-8.5910641297908211E-3"/>
                  <c:y val="-1.37424468750627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01-49F8-BC05-07E803268A14}"/>
                </c:ext>
              </c:extLst>
            </c:dLbl>
            <c:dLbl>
              <c:idx val="5"/>
              <c:layout>
                <c:manualLayout>
                  <c:x val="5.1546384778744288E-3"/>
                  <c:y val="-3.18407860412000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01-49F8-BC05-07E803268A14}"/>
                </c:ext>
              </c:extLst>
            </c:dLbl>
            <c:dLbl>
              <c:idx val="6"/>
              <c:layout>
                <c:manualLayout>
                  <c:x val="-3.4364256519163281E-3"/>
                  <c:y val="-2.38805895309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01-49F8-BC05-07E803268A14}"/>
                </c:ext>
              </c:extLst>
            </c:dLbl>
            <c:dLbl>
              <c:idx val="7"/>
              <c:layout>
                <c:manualLayout>
                  <c:x val="-1.2600081833139326E-16"/>
                  <c:y val="-3.44941848779666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01-49F8-BC05-07E803268A14}"/>
                </c:ext>
              </c:extLst>
            </c:dLbl>
            <c:dLbl>
              <c:idx val="8"/>
              <c:layout>
                <c:manualLayout>
                  <c:x val="0"/>
                  <c:y val="-2.38805895309000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01-49F8-BC05-07E803268A14}"/>
                </c:ext>
              </c:extLst>
            </c:dLbl>
            <c:dLbl>
              <c:idx val="9"/>
              <c:layout>
                <c:manualLayout>
                  <c:x val="0"/>
                  <c:y val="-2.388058953089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01-49F8-BC05-07E803268A14}"/>
                </c:ext>
              </c:extLst>
            </c:dLbl>
            <c:dLbl>
              <c:idx val="10"/>
              <c:layout>
                <c:manualLayout>
                  <c:x val="3.4364256519162023E-3"/>
                  <c:y val="5.837477440886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01-49F8-BC05-07E803268A14}"/>
                </c:ext>
              </c:extLst>
            </c:dLbl>
            <c:dLbl>
              <c:idx val="11"/>
              <c:layout>
                <c:manualLayout>
                  <c:x val="0"/>
                  <c:y val="-1.592039302059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01-49F8-BC05-07E803268A14}"/>
                </c:ext>
              </c:extLst>
            </c:dLbl>
            <c:dLbl>
              <c:idx val="12"/>
              <c:layout>
                <c:manualLayout>
                  <c:x val="1.0309276955748858E-2"/>
                  <c:y val="-1.061359534706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01-49F8-BC05-07E803268A14}"/>
                </c:ext>
              </c:extLst>
            </c:dLbl>
            <c:spPr>
              <a:solidFill>
                <a:schemeClr val="accent5">
                  <a:lumMod val="75000"/>
                </a:schemeClr>
              </a:solidFill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'[13 ocak Seramik toplantısı için sunum hazırlık.xlsx]5 SSG birim fiyat'!$G$8:$G$23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'[13 ocak Seramik toplantısı için sunum hazırlık.xlsx]5 SSG birim fiyat'!$H$8:$H$23</c:f>
              <c:numCache>
                <c:formatCode>0</c:formatCode>
                <c:ptCount val="16"/>
                <c:pt idx="0">
                  <c:v>184.30935299999999</c:v>
                </c:pt>
                <c:pt idx="1">
                  <c:v>197.179104</c:v>
                </c:pt>
                <c:pt idx="2">
                  <c:v>204.23870199999999</c:v>
                </c:pt>
                <c:pt idx="3">
                  <c:v>180.23681500000001</c:v>
                </c:pt>
                <c:pt idx="4">
                  <c:v>142.52311</c:v>
                </c:pt>
                <c:pt idx="5">
                  <c:v>159.61834400000001</c:v>
                </c:pt>
                <c:pt idx="6">
                  <c:v>182.29729499999999</c:v>
                </c:pt>
                <c:pt idx="7">
                  <c:v>187.868302</c:v>
                </c:pt>
                <c:pt idx="8">
                  <c:v>203.712323</c:v>
                </c:pt>
                <c:pt idx="9">
                  <c:v>221.993179</c:v>
                </c:pt>
                <c:pt idx="10">
                  <c:v>198.22549599999999</c:v>
                </c:pt>
                <c:pt idx="11">
                  <c:v>211.74105057</c:v>
                </c:pt>
                <c:pt idx="12">
                  <c:v>231.19355234000005</c:v>
                </c:pt>
                <c:pt idx="13">
                  <c:v>259</c:v>
                </c:pt>
                <c:pt idx="14">
                  <c:v>272</c:v>
                </c:pt>
                <c:pt idx="15">
                  <c:v>269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3901-49F8-BC05-07E803268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0520288"/>
        <c:axId val="230523816"/>
      </c:barChart>
      <c:lineChart>
        <c:grouping val="standard"/>
        <c:varyColors val="0"/>
        <c:ser>
          <c:idx val="1"/>
          <c:order val="1"/>
          <c:tx>
            <c:strRef>
              <c:f>'[13 ocak Seramik toplantısı için sunum hazırlık.xlsx]5 SSG birim fiyat'!$I$2</c:f>
              <c:strCache>
                <c:ptCount val="1"/>
                <c:pt idx="0">
                  <c:v>Birim Fiyat 
(Adet)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4054979563414361E-2"/>
                  <c:y val="-1.59203930205999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01-49F8-BC05-07E803268A14}"/>
                </c:ext>
              </c:extLst>
            </c:dLbl>
            <c:dLbl>
              <c:idx val="1"/>
              <c:layout>
                <c:manualLayout>
                  <c:x val="-2.7491405215330625E-2"/>
                  <c:y val="2.38805895308999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01-49F8-BC05-07E803268A14}"/>
                </c:ext>
              </c:extLst>
            </c:dLbl>
            <c:dLbl>
              <c:idx val="2"/>
              <c:layout>
                <c:manualLayout>
                  <c:x val="-2.5773192389372524E-2"/>
                  <c:y val="-2.3880589530900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01-49F8-BC05-07E803268A14}"/>
                </c:ext>
              </c:extLst>
            </c:dLbl>
            <c:dLbl>
              <c:idx val="3"/>
              <c:layout>
                <c:manualLayout>
                  <c:x val="-3.4364256519163285E-2"/>
                  <c:y val="-1.20147806880753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01-49F8-BC05-07E803268A14}"/>
                </c:ext>
              </c:extLst>
            </c:dLbl>
            <c:dLbl>
              <c:idx val="4"/>
              <c:layout>
                <c:manualLayout>
                  <c:x val="-2.4054979563414298E-2"/>
                  <c:y val="-5.88674097135968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01-49F8-BC05-07E803268A14}"/>
                </c:ext>
              </c:extLst>
            </c:dLbl>
            <c:dLbl>
              <c:idx val="5"/>
              <c:layout>
                <c:manualLayout>
                  <c:x val="-1.0309276955748984E-2"/>
                  <c:y val="1.06135953470666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01-49F8-BC05-07E803268A14}"/>
                </c:ext>
              </c:extLst>
            </c:dLbl>
            <c:dLbl>
              <c:idx val="6"/>
              <c:layout>
                <c:manualLayout>
                  <c:x val="-2.5773192389372462E-2"/>
                  <c:y val="-2.65339883676666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01-49F8-BC05-07E803268A14}"/>
                </c:ext>
              </c:extLst>
            </c:dLbl>
            <c:dLbl>
              <c:idx val="7"/>
              <c:layout>
                <c:manualLayout>
                  <c:x val="-1.5463915433623477E-2"/>
                  <c:y val="2.12271906941332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01-49F8-BC05-07E803268A14}"/>
                </c:ext>
              </c:extLst>
            </c:dLbl>
            <c:dLbl>
              <c:idx val="8"/>
              <c:layout>
                <c:manualLayout>
                  <c:x val="-1.030927695574898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901-49F8-BC05-07E803268A14}"/>
                </c:ext>
              </c:extLst>
            </c:dLbl>
            <c:dLbl>
              <c:idx val="9"/>
              <c:layout>
                <c:manualLayout>
                  <c:x val="-2.2336766737456132E-2"/>
                  <c:y val="4.7778473890308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01-49F8-BC05-07E803268A14}"/>
                </c:ext>
              </c:extLst>
            </c:dLbl>
            <c:dLbl>
              <c:idx val="10"/>
              <c:layout>
                <c:manualLayout>
                  <c:x val="-1.5463915433623477E-2"/>
                  <c:y val="-2.653398836766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901-49F8-BC05-07E803268A14}"/>
                </c:ext>
              </c:extLst>
            </c:dLbl>
            <c:dLbl>
              <c:idx val="11"/>
              <c:layout>
                <c:manualLayout>
                  <c:x val="-1.5463915433623477E-2"/>
                  <c:y val="-5.0907332527180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901-49F8-BC05-07E803268A14}"/>
                </c:ext>
              </c:extLst>
            </c:dLbl>
            <c:dLbl>
              <c:idx val="14"/>
              <c:layout>
                <c:manualLayout>
                  <c:x val="1.855035298785490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901-49F8-BC05-07E803268A14}"/>
                </c:ext>
              </c:extLst>
            </c:dLbl>
            <c:dLbl>
              <c:idx val="15"/>
              <c:layout>
                <c:manualLayout>
                  <c:x val="8.5910641297908211E-3"/>
                  <c:y val="-8.686207670126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901-49F8-BC05-07E803268A14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'[13 ocak Seramik toplantısı için sunum hazırlık.xlsx]5 SSG birim fiyat'!$G$8:$G$23</c:f>
              <c:strCache>
                <c:ptCount val="16"/>
                <c:pt idx="0">
                  <c:v>05</c:v>
                </c:pt>
                <c:pt idx="1">
                  <c:v>06</c:v>
                </c:pt>
                <c:pt idx="2">
                  <c:v>07</c:v>
                </c:pt>
                <c:pt idx="3">
                  <c:v>08</c:v>
                </c:pt>
                <c:pt idx="4">
                  <c:v>09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</c:v>
                </c:pt>
                <c:pt idx="11">
                  <c:v>16</c:v>
                </c:pt>
                <c:pt idx="12">
                  <c:v>17</c:v>
                </c:pt>
                <c:pt idx="13">
                  <c:v>18</c:v>
                </c:pt>
                <c:pt idx="14">
                  <c:v>19</c:v>
                </c:pt>
                <c:pt idx="15">
                  <c:v>20</c:v>
                </c:pt>
              </c:strCache>
            </c:strRef>
          </c:cat>
          <c:val>
            <c:numRef>
              <c:f>'[13 ocak Seramik toplantısı için sunum hazırlık.xlsx]5 SSG birim fiyat'!$I$8:$I$23</c:f>
              <c:numCache>
                <c:formatCode>0.0</c:formatCode>
                <c:ptCount val="16"/>
                <c:pt idx="0">
                  <c:v>14.039424228736932</c:v>
                </c:pt>
                <c:pt idx="1">
                  <c:v>12.623113741990235</c:v>
                </c:pt>
                <c:pt idx="2">
                  <c:v>14.531009370393393</c:v>
                </c:pt>
                <c:pt idx="3">
                  <c:v>20.384557860417907</c:v>
                </c:pt>
                <c:pt idx="4">
                  <c:v>19.489680935253048</c:v>
                </c:pt>
                <c:pt idx="5">
                  <c:v>17.026666473762628</c:v>
                </c:pt>
                <c:pt idx="6">
                  <c:v>21.238752062920131</c:v>
                </c:pt>
                <c:pt idx="7">
                  <c:v>18.878361063323077</c:v>
                </c:pt>
                <c:pt idx="8">
                  <c:v>20.860036780665897</c:v>
                </c:pt>
                <c:pt idx="9">
                  <c:v>28.164102939219081</c:v>
                </c:pt>
                <c:pt idx="10">
                  <c:v>28.393124374931531</c:v>
                </c:pt>
                <c:pt idx="11">
                  <c:v>28.906367374112119</c:v>
                </c:pt>
                <c:pt idx="12">
                  <c:v>25.747083373832069</c:v>
                </c:pt>
                <c:pt idx="13">
                  <c:v>30.1</c:v>
                </c:pt>
                <c:pt idx="14">
                  <c:v>30</c:v>
                </c:pt>
                <c:pt idx="15">
                  <c:v>30.9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3901-49F8-BC05-07E803268A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30524600"/>
        <c:axId val="230524208"/>
      </c:lineChart>
      <c:catAx>
        <c:axId val="230520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0523816"/>
        <c:crosses val="autoZero"/>
        <c:auto val="1"/>
        <c:lblAlgn val="ctr"/>
        <c:lblOffset val="100"/>
        <c:noMultiLvlLbl val="0"/>
      </c:catAx>
      <c:valAx>
        <c:axId val="230523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0520288"/>
        <c:crosses val="autoZero"/>
        <c:crossBetween val="between"/>
      </c:valAx>
      <c:valAx>
        <c:axId val="230524208"/>
        <c:scaling>
          <c:orientation val="minMax"/>
        </c:scaling>
        <c:delete val="0"/>
        <c:axPos val="r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230524600"/>
        <c:crosses val="max"/>
        <c:crossBetween val="between"/>
      </c:valAx>
      <c:catAx>
        <c:axId val="23052460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305242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ysClr val="windowText" lastClr="000000"/>
          </a:solidFill>
        </a:defRPr>
      </a:pPr>
      <a:endParaRPr lang="tr-TR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483814523184598E-2"/>
          <c:y val="0.17986998712226487"/>
          <c:w val="0.83758837272043185"/>
          <c:h val="0.580020221888732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SERSAG!$B$4</c:f>
              <c:strCache>
                <c:ptCount val="1"/>
                <c:pt idx="0">
                  <c:v>2019 Değer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 w="25400">
              <a:noFill/>
            </a:ln>
          </c:spPr>
          <c:invertIfNegative val="0"/>
          <c:dLbls>
            <c:dLbl>
              <c:idx val="0"/>
              <c:layout>
                <c:manualLayout>
                  <c:x val="-1.2832848211252516E-2"/>
                  <c:y val="0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DBC-4037-842C-21EF2106A8BF}"/>
                </c:ext>
              </c:extLst>
            </c:dLbl>
            <c:dLbl>
              <c:idx val="1"/>
              <c:layout>
                <c:manualLayout>
                  <c:x val="-1.1790890350157643E-2"/>
                  <c:y val="1.028655479790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DBC-4037-842C-21EF2106A8BF}"/>
                </c:ext>
              </c:extLst>
            </c:dLbl>
            <c:dLbl>
              <c:idx val="2"/>
              <c:layout>
                <c:manualLayout>
                  <c:x val="5.0532387214960884E-3"/>
                  <c:y val="-2.743081279442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DBC-4037-842C-21EF2106A8BF}"/>
                </c:ext>
              </c:extLst>
            </c:dLbl>
            <c:dLbl>
              <c:idx val="3"/>
              <c:layout>
                <c:manualLayout>
                  <c:x val="-6.1761093126645605E-17"/>
                  <c:y val="1.02865547979083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DBC-4037-842C-21EF2106A8BF}"/>
                </c:ext>
              </c:extLst>
            </c:dLbl>
            <c:dLbl>
              <c:idx val="5"/>
              <c:layout>
                <c:manualLayout>
                  <c:x val="-1.1790890350157611E-2"/>
                  <c:y val="1.71442579965137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DBC-4037-842C-21EF2106A8BF}"/>
                </c:ext>
              </c:extLst>
            </c:dLbl>
            <c:dLbl>
              <c:idx val="6"/>
              <c:layout>
                <c:manualLayout>
                  <c:x val="-1.6844129071654967E-3"/>
                  <c:y val="1.371540639721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DBC-4037-842C-21EF2106A8BF}"/>
                </c:ext>
              </c:extLst>
            </c:dLbl>
            <c:dLbl>
              <c:idx val="7"/>
              <c:layout>
                <c:manualLayout>
                  <c:x val="-1.0106477442992362E-2"/>
                  <c:y val="3.42885159930265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DBC-4037-842C-21EF2106A8BF}"/>
                </c:ext>
              </c:extLst>
            </c:dLbl>
            <c:dLbl>
              <c:idx val="8"/>
              <c:layout>
                <c:manualLayout>
                  <c:x val="-7.6997089267515171E-3"/>
                  <c:y val="-7.6507562064298519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DBC-4037-842C-21EF2106A8B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SERSAG!$A$5:$A$14</c:f>
              <c:strCache>
                <c:ptCount val="10"/>
                <c:pt idx="0">
                  <c:v>ALMANYA</c:v>
                </c:pt>
                <c:pt idx="1">
                  <c:v>FRANSA</c:v>
                </c:pt>
                <c:pt idx="2">
                  <c:v>İNGİLTERE</c:v>
                </c:pt>
                <c:pt idx="3">
                  <c:v>ABD</c:v>
                </c:pt>
                <c:pt idx="4">
                  <c:v>İTALYA</c:v>
                </c:pt>
                <c:pt idx="5">
                  <c:v>İSRAİL</c:v>
                </c:pt>
                <c:pt idx="6">
                  <c:v>İSPANYA</c:v>
                </c:pt>
                <c:pt idx="7">
                  <c:v>POLONYA</c:v>
                </c:pt>
                <c:pt idx="8">
                  <c:v>HOLLANDA</c:v>
                </c:pt>
                <c:pt idx="9">
                  <c:v>BELÇİKA</c:v>
                </c:pt>
              </c:strCache>
            </c:strRef>
          </c:cat>
          <c:val>
            <c:numRef>
              <c:f>SERSAG!$B$5:$B$14</c:f>
              <c:numCache>
                <c:formatCode>#,##0.0</c:formatCode>
                <c:ptCount val="10"/>
                <c:pt idx="0">
                  <c:v>42.532975010000001</c:v>
                </c:pt>
                <c:pt idx="1">
                  <c:v>35.552319099999998</c:v>
                </c:pt>
                <c:pt idx="2">
                  <c:v>22.605261030000001</c:v>
                </c:pt>
                <c:pt idx="3">
                  <c:v>15.60670363</c:v>
                </c:pt>
                <c:pt idx="4">
                  <c:v>15.95861365</c:v>
                </c:pt>
                <c:pt idx="5">
                  <c:v>10.16538418</c:v>
                </c:pt>
                <c:pt idx="6">
                  <c:v>6.7537550199999998</c:v>
                </c:pt>
                <c:pt idx="7">
                  <c:v>6.3251546799999998</c:v>
                </c:pt>
                <c:pt idx="8">
                  <c:v>6.4064229000000008</c:v>
                </c:pt>
                <c:pt idx="9">
                  <c:v>3.6973092599999999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DBC-4037-842C-21EF2106A8BF}"/>
            </c:ext>
          </c:extLst>
        </c:ser>
        <c:ser>
          <c:idx val="1"/>
          <c:order val="1"/>
          <c:tx>
            <c:strRef>
              <c:f>SERSAG!$C$4</c:f>
              <c:strCache>
                <c:ptCount val="1"/>
                <c:pt idx="0">
                  <c:v>2020 Değer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dLbls>
            <c:dLbl>
              <c:idx val="1"/>
              <c:layout>
                <c:manualLayout>
                  <c:x val="1.3475303257322985E-2"/>
                  <c:y val="-3.14307765692624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DBC-4037-842C-21EF2106A8BF}"/>
                </c:ext>
              </c:extLst>
            </c:dLbl>
            <c:dLbl>
              <c:idx val="2"/>
              <c:layout>
                <c:manualLayout>
                  <c:x val="1.6844129071653731E-2"/>
                  <c:y val="1.7144257996513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DBC-4037-842C-21EF2106A8BF}"/>
                </c:ext>
              </c:extLst>
            </c:dLbl>
            <c:dLbl>
              <c:idx val="3"/>
              <c:layout>
                <c:manualLayout>
                  <c:x val="1.3475303257322985E-2"/>
                  <c:y val="-1.37154063972111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DBC-4037-842C-21EF2106A8BF}"/>
                </c:ext>
              </c:extLst>
            </c:dLbl>
            <c:dLbl>
              <c:idx val="4"/>
              <c:layout>
                <c:manualLayout>
                  <c:x val="6.7375189977239205E-3"/>
                  <c:y val="2.05731095958167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DBC-4037-842C-21EF2106A8BF}"/>
                </c:ext>
              </c:extLst>
            </c:dLbl>
            <c:dLbl>
              <c:idx val="5"/>
              <c:layout>
                <c:manualLayout>
                  <c:x val="1.8528541978819105E-2"/>
                  <c:y val="2.4001961195119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DBC-4037-842C-21EF2106A8BF}"/>
                </c:ext>
              </c:extLst>
            </c:dLbl>
            <c:dLbl>
              <c:idx val="7"/>
              <c:layout>
                <c:manualLayout>
                  <c:x val="-1.2352218625329121E-16"/>
                  <c:y val="6.85770319860543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DBC-4037-842C-21EF2106A8BF}"/>
                </c:ext>
              </c:extLst>
            </c:dLbl>
            <c:dLbl>
              <c:idx val="9"/>
              <c:layout>
                <c:manualLayout>
                  <c:x val="1.0266278569002023E-2"/>
                  <c:y val="-7.6507562064298519E-17"/>
                </c:manualLayout>
              </c:layout>
              <c:spPr>
                <a:noFill/>
                <a:ln w="25400">
                  <a:noFill/>
                </a:ln>
              </c:spPr>
              <c:txPr>
                <a:bodyPr/>
                <a:lstStyle/>
                <a:p>
                  <a:pPr>
                    <a:defRPr sz="1200" b="1" i="0" u="none" strike="noStrike" baseline="0">
                      <a:solidFill>
                        <a:sysClr val="windowText" lastClr="000000"/>
                      </a:solidFill>
                      <a:latin typeface="Calibri"/>
                      <a:ea typeface="Calibri"/>
                      <a:cs typeface="Calibri"/>
                    </a:defRPr>
                  </a:pPr>
                  <a:endParaRPr lang="tr-T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DBC-4037-842C-21EF2106A8BF}"/>
                </c:ext>
              </c:extLst>
            </c:dLbl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 i="0" u="none" strike="noStrike" baseline="0">
                    <a:solidFill>
                      <a:sysClr val="windowText" lastClr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SERSAG!$A$5:$A$14</c:f>
              <c:strCache>
                <c:ptCount val="10"/>
                <c:pt idx="0">
                  <c:v>ALMANYA</c:v>
                </c:pt>
                <c:pt idx="1">
                  <c:v>FRANSA</c:v>
                </c:pt>
                <c:pt idx="2">
                  <c:v>İNGİLTERE</c:v>
                </c:pt>
                <c:pt idx="3">
                  <c:v>ABD</c:v>
                </c:pt>
                <c:pt idx="4">
                  <c:v>İTALYA</c:v>
                </c:pt>
                <c:pt idx="5">
                  <c:v>İSRAİL</c:v>
                </c:pt>
                <c:pt idx="6">
                  <c:v>İSPANYA</c:v>
                </c:pt>
                <c:pt idx="7">
                  <c:v>POLONYA</c:v>
                </c:pt>
                <c:pt idx="8">
                  <c:v>HOLLANDA</c:v>
                </c:pt>
                <c:pt idx="9">
                  <c:v>BELÇİKA</c:v>
                </c:pt>
              </c:strCache>
            </c:strRef>
          </c:cat>
          <c:val>
            <c:numRef>
              <c:f>SERSAG!$C$5:$C$14</c:f>
              <c:numCache>
                <c:formatCode>#,##0.0</c:formatCode>
                <c:ptCount val="10"/>
                <c:pt idx="0">
                  <c:v>46.166833590000003</c:v>
                </c:pt>
                <c:pt idx="1">
                  <c:v>36.628003159999999</c:v>
                </c:pt>
                <c:pt idx="2">
                  <c:v>20.552360620000002</c:v>
                </c:pt>
                <c:pt idx="3">
                  <c:v>15.707569960000001</c:v>
                </c:pt>
                <c:pt idx="4">
                  <c:v>14.819096140000001</c:v>
                </c:pt>
                <c:pt idx="5">
                  <c:v>11.01273353</c:v>
                </c:pt>
                <c:pt idx="6">
                  <c:v>7.3971058099999993</c:v>
                </c:pt>
                <c:pt idx="7">
                  <c:v>6.5116359599999996</c:v>
                </c:pt>
                <c:pt idx="8">
                  <c:v>6.0424006200000004</c:v>
                </c:pt>
                <c:pt idx="9">
                  <c:v>5.7213990099999998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DBC-4037-842C-21EF2106A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72442880"/>
        <c:axId val="268979008"/>
      </c:barChart>
      <c:lineChart>
        <c:grouping val="standard"/>
        <c:varyColors val="0"/>
        <c:ser>
          <c:idx val="2"/>
          <c:order val="2"/>
          <c:tx>
            <c:strRef>
              <c:f>SERSAG!$D$4</c:f>
              <c:strCache>
                <c:ptCount val="1"/>
                <c:pt idx="0">
                  <c:v>2019 $/adet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4220645358268811E-3"/>
                  <c:y val="-6.286155313852496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DBC-4037-842C-21EF2106A8BF}"/>
                </c:ext>
              </c:extLst>
            </c:dLbl>
            <c:dLbl>
              <c:idx val="1"/>
              <c:layout>
                <c:manualLayout>
                  <c:x val="-2.3581780700315223E-2"/>
                  <c:y val="1.7144257996513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DBC-4037-842C-21EF2106A8BF}"/>
                </c:ext>
              </c:extLst>
            </c:dLbl>
            <c:dLbl>
              <c:idx val="2"/>
              <c:layout>
                <c:manualLayout>
                  <c:x val="-1.3475435888260558E-2"/>
                  <c:y val="0.106294399578386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DBC-4037-842C-21EF2106A8BF}"/>
                </c:ext>
              </c:extLst>
            </c:dLbl>
            <c:dLbl>
              <c:idx val="3"/>
              <c:layout>
                <c:manualLayout>
                  <c:x val="-2.6950606514646033E-2"/>
                  <c:y val="3.42885159930278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DBC-4037-842C-21EF2106A8BF}"/>
                </c:ext>
              </c:extLst>
            </c:dLbl>
            <c:dLbl>
              <c:idx val="4"/>
              <c:layout>
                <c:manualLayout>
                  <c:x val="-2.695060651464597E-2"/>
                  <c:y val="-2.7430812794422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DBC-4037-842C-21EF2106A8BF}"/>
                </c:ext>
              </c:extLst>
            </c:dLbl>
            <c:dLbl>
              <c:idx val="5"/>
              <c:layout>
                <c:manualLayout>
                  <c:x val="-1.9240637482643645E-2"/>
                  <c:y val="-1.994808664680992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DBC-4037-842C-21EF2106A8BF}"/>
                </c:ext>
              </c:extLst>
            </c:dLbl>
            <c:dLbl>
              <c:idx val="6"/>
              <c:layout>
                <c:manualLayout>
                  <c:x val="-2.02129548859846E-2"/>
                  <c:y val="7.2005883585358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DBC-4037-842C-21EF2106A8BF}"/>
                </c:ext>
              </c:extLst>
            </c:dLbl>
            <c:dLbl>
              <c:idx val="7"/>
              <c:layout>
                <c:manualLayout>
                  <c:x val="-2.3581780700315223E-2"/>
                  <c:y val="4.11462191916333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ADBC-4037-842C-21EF2106A8BF}"/>
                </c:ext>
              </c:extLst>
            </c:dLbl>
            <c:dLbl>
              <c:idx val="8"/>
              <c:layout>
                <c:manualLayout>
                  <c:x val="-2.5266193607480721E-2"/>
                  <c:y val="-3.428851599302844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DBC-4037-842C-21EF2106A8BF}"/>
                </c:ext>
              </c:extLst>
            </c:dLbl>
            <c:dLbl>
              <c:idx val="9"/>
              <c:layout>
                <c:manualLayout>
                  <c:x val="-1.5159716164488482E-2"/>
                  <c:y val="-1.7144257996513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ADBC-4037-842C-21EF2106A8BF}"/>
                </c:ext>
              </c:extLst>
            </c:dLbl>
            <c:spPr>
              <a:solidFill>
                <a:schemeClr val="bg1">
                  <a:lumMod val="50000"/>
                </a:schemeClr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SERSAG!$A$5:$A$14</c:f>
              <c:strCache>
                <c:ptCount val="10"/>
                <c:pt idx="0">
                  <c:v>ALMANYA</c:v>
                </c:pt>
                <c:pt idx="1">
                  <c:v>FRANSA</c:v>
                </c:pt>
                <c:pt idx="2">
                  <c:v>İNGİLTERE</c:v>
                </c:pt>
                <c:pt idx="3">
                  <c:v>ABD</c:v>
                </c:pt>
                <c:pt idx="4">
                  <c:v>İTALYA</c:v>
                </c:pt>
                <c:pt idx="5">
                  <c:v>İSRAİL</c:v>
                </c:pt>
                <c:pt idx="6">
                  <c:v>İSPANYA</c:v>
                </c:pt>
                <c:pt idx="7">
                  <c:v>POLONYA</c:v>
                </c:pt>
                <c:pt idx="8">
                  <c:v>HOLLANDA</c:v>
                </c:pt>
                <c:pt idx="9">
                  <c:v>BELÇİKA</c:v>
                </c:pt>
              </c:strCache>
            </c:strRef>
          </c:cat>
          <c:val>
            <c:numRef>
              <c:f>SERSAG!$D$5:$D$14</c:f>
              <c:numCache>
                <c:formatCode>#,##0.0_ ;[Red]\-#,##0.0\ </c:formatCode>
                <c:ptCount val="10"/>
                <c:pt idx="0">
                  <c:v>36.519398669835525</c:v>
                </c:pt>
                <c:pt idx="1">
                  <c:v>35.188296176058671</c:v>
                </c:pt>
                <c:pt idx="2">
                  <c:v>31.347389730710937</c:v>
                </c:pt>
                <c:pt idx="3">
                  <c:v>58.949946665659411</c:v>
                </c:pt>
                <c:pt idx="4">
                  <c:v>29.469709025974748</c:v>
                </c:pt>
                <c:pt idx="5">
                  <c:v>21.195767637277285</c:v>
                </c:pt>
                <c:pt idx="6">
                  <c:v>37.713830320696452</c:v>
                </c:pt>
                <c:pt idx="7">
                  <c:v>32.60086528054098</c:v>
                </c:pt>
                <c:pt idx="8">
                  <c:v>36.019064780560214</c:v>
                </c:pt>
                <c:pt idx="9">
                  <c:v>34.247346307394473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B-ADBC-4037-842C-21EF2106A8BF}"/>
            </c:ext>
          </c:extLst>
        </c:ser>
        <c:ser>
          <c:idx val="3"/>
          <c:order val="3"/>
          <c:tx>
            <c:strRef>
              <c:f>SERSAG!$E$4</c:f>
              <c:strCache>
                <c:ptCount val="1"/>
                <c:pt idx="0">
                  <c:v>2020 $/adet</c:v>
                </c:pt>
              </c:strCache>
            </c:strRef>
          </c:tx>
          <c:spPr>
            <a:ln w="254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639044372873844E-2"/>
                  <c:y val="5.70142424235879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ADBC-4037-842C-21EF2106A8BF}"/>
                </c:ext>
              </c:extLst>
            </c:dLbl>
            <c:dLbl>
              <c:idx val="1"/>
              <c:layout>
                <c:manualLayout>
                  <c:x val="-2.3581780700315223E-2"/>
                  <c:y val="-1.92971448195722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ADBC-4037-842C-21EF2106A8BF}"/>
                </c:ext>
              </c:extLst>
            </c:dLbl>
            <c:dLbl>
              <c:idx val="2"/>
              <c:layout>
                <c:manualLayout>
                  <c:x val="-2.285589157898325E-2"/>
                  <c:y val="7.19057179205283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ADBC-4037-842C-21EF2106A8BF}"/>
                </c:ext>
              </c:extLst>
            </c:dLbl>
            <c:dLbl>
              <c:idx val="3"/>
              <c:layout>
                <c:manualLayout>
                  <c:x val="-2.6224717393313994E-2"/>
                  <c:y val="3.86939153273446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ADBC-4037-842C-21EF2106A8BF}"/>
                </c:ext>
              </c:extLst>
            </c:dLbl>
            <c:dLbl>
              <c:idx val="4"/>
              <c:layout>
                <c:manualLayout>
                  <c:x val="-2.8635019421811344E-2"/>
                  <c:y val="-8.22924383832667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ADBC-4037-842C-21EF2106A8BF}"/>
                </c:ext>
              </c:extLst>
            </c:dLbl>
            <c:dLbl>
              <c:idx val="5"/>
              <c:layout>
                <c:manualLayout>
                  <c:x val="-2.1404113336319298E-2"/>
                  <c:y val="-6.50485546985526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ADBC-4037-842C-21EF2106A8BF}"/>
                </c:ext>
              </c:extLst>
            </c:dLbl>
            <c:dLbl>
              <c:idx val="6"/>
              <c:layout>
                <c:manualLayout>
                  <c:x val="-2.1897367793149852E-2"/>
                  <c:y val="1.436634822444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ADBC-4037-842C-21EF2106A8BF}"/>
                </c:ext>
              </c:extLst>
            </c:dLbl>
            <c:dLbl>
              <c:idx val="7"/>
              <c:layout>
                <c:manualLayout>
                  <c:x val="-3.2003845236142213E-2"/>
                  <c:y val="-2.33510193678817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ADBC-4037-842C-21EF2106A8BF}"/>
                </c:ext>
              </c:extLst>
            </c:dLbl>
            <c:dLbl>
              <c:idx val="8"/>
              <c:layout>
                <c:manualLayout>
                  <c:x val="-2.5745521815866083E-2"/>
                  <c:y val="7.38283047109721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ADBC-4037-842C-21EF2106A8BF}"/>
                </c:ext>
              </c:extLst>
            </c:dLbl>
            <c:dLbl>
              <c:idx val="9"/>
              <c:layout>
                <c:manualLayout>
                  <c:x val="-2.0692283094369841E-2"/>
                  <c:y val="5.16322953542570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ADBC-4037-842C-21EF2106A8BF}"/>
                </c:ext>
              </c:extLst>
            </c:dLbl>
            <c:spPr>
              <a:solidFill>
                <a:srgbClr val="C00000"/>
              </a:solidFill>
              <a:ln w="25400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SERSAG!$A$5:$A$14</c:f>
              <c:strCache>
                <c:ptCount val="10"/>
                <c:pt idx="0">
                  <c:v>ALMANYA</c:v>
                </c:pt>
                <c:pt idx="1">
                  <c:v>FRANSA</c:v>
                </c:pt>
                <c:pt idx="2">
                  <c:v>İNGİLTERE</c:v>
                </c:pt>
                <c:pt idx="3">
                  <c:v>ABD</c:v>
                </c:pt>
                <c:pt idx="4">
                  <c:v>İTALYA</c:v>
                </c:pt>
                <c:pt idx="5">
                  <c:v>İSRAİL</c:v>
                </c:pt>
                <c:pt idx="6">
                  <c:v>İSPANYA</c:v>
                </c:pt>
                <c:pt idx="7">
                  <c:v>POLONYA</c:v>
                </c:pt>
                <c:pt idx="8">
                  <c:v>HOLLANDA</c:v>
                </c:pt>
                <c:pt idx="9">
                  <c:v>BELÇİKA</c:v>
                </c:pt>
              </c:strCache>
            </c:strRef>
          </c:cat>
          <c:val>
            <c:numRef>
              <c:f>SERSAG!$E$5:$E$14</c:f>
              <c:numCache>
                <c:formatCode>#,##0.0</c:formatCode>
                <c:ptCount val="10"/>
                <c:pt idx="0">
                  <c:v>33.965756453899566</c:v>
                </c:pt>
                <c:pt idx="1">
                  <c:v>37.883382695772504</c:v>
                </c:pt>
                <c:pt idx="2">
                  <c:v>34.204224227456102</c:v>
                </c:pt>
                <c:pt idx="3">
                  <c:v>51.769430415208269</c:v>
                </c:pt>
                <c:pt idx="4">
                  <c:v>30.098152242570972</c:v>
                </c:pt>
                <c:pt idx="5">
                  <c:v>24.8886583122401</c:v>
                </c:pt>
                <c:pt idx="6">
                  <c:v>38.115265520013189</c:v>
                </c:pt>
                <c:pt idx="7">
                  <c:v>33.405167830338229</c:v>
                </c:pt>
                <c:pt idx="8">
                  <c:v>46.634976383057548</c:v>
                </c:pt>
                <c:pt idx="9">
                  <c:v>33.016134767529763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ADBC-4037-842C-21EF2106A8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72443392"/>
        <c:axId val="268979584"/>
      </c:lineChart>
      <c:catAx>
        <c:axId val="272442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70000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68979008"/>
        <c:crosses val="autoZero"/>
        <c:auto val="1"/>
        <c:lblAlgn val="ctr"/>
        <c:lblOffset val="100"/>
        <c:noMultiLvlLbl val="0"/>
      </c:catAx>
      <c:valAx>
        <c:axId val="26897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72442880"/>
        <c:crosses val="autoZero"/>
        <c:crossBetween val="between"/>
      </c:valAx>
      <c:catAx>
        <c:axId val="2724433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68979584"/>
        <c:crosses val="autoZero"/>
        <c:auto val="1"/>
        <c:lblAlgn val="ctr"/>
        <c:lblOffset val="100"/>
        <c:noMultiLvlLbl val="0"/>
      </c:catAx>
      <c:valAx>
        <c:axId val="268979584"/>
        <c:scaling>
          <c:orientation val="minMax"/>
        </c:scaling>
        <c:delete val="0"/>
        <c:axPos val="r"/>
        <c:numFmt formatCode="#,##0.0_ ;[Red]\-#,##0.0\ " sourceLinked="1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tr-TR"/>
          </a:p>
        </c:txPr>
        <c:crossAx val="272443392"/>
        <c:crosses val="max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4081891215880173"/>
          <c:y val="2.1944231892643516E-2"/>
          <c:w val="0.43846440356781125"/>
          <c:h val="0.10345156698672853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1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tr-T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tr-TR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tr-TR" b="1"/>
              <a:t>DÜNYA SERAMİK SEKTÖRÜ İHRACATI (Milyar</a:t>
            </a:r>
            <a:r>
              <a:rPr lang="tr-TR" b="1" baseline="0"/>
              <a:t> $) </a:t>
            </a:r>
            <a:endParaRPr lang="tr-TR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title>
    <c:autoTitleDeleted val="0"/>
    <c:plotArea>
      <c:layout>
        <c:manualLayout>
          <c:layoutTarget val="inner"/>
          <c:xMode val="edge"/>
          <c:yMode val="edge"/>
          <c:x val="7.6684944828294868E-2"/>
          <c:y val="0.16371613643826458"/>
          <c:w val="0.91397507045936599"/>
          <c:h val="0.650499547736544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SKM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 w="34925"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T</c:v>
                </c:pt>
              </c:strCache>
            </c:strRef>
          </c:cat>
          <c:val>
            <c:numRef>
              <c:f>Sayfa1!$B$2:$B$12</c:f>
              <c:numCache>
                <c:formatCode>General</c:formatCode>
                <c:ptCount val="11"/>
                <c:pt idx="0">
                  <c:v>14.8</c:v>
                </c:pt>
                <c:pt idx="1">
                  <c:v>16.7</c:v>
                </c:pt>
                <c:pt idx="2">
                  <c:v>18.5</c:v>
                </c:pt>
                <c:pt idx="3">
                  <c:v>21.06</c:v>
                </c:pt>
                <c:pt idx="4">
                  <c:v>21.36</c:v>
                </c:pt>
                <c:pt idx="5">
                  <c:v>20.59</c:v>
                </c:pt>
                <c:pt idx="6">
                  <c:v>18.309999999999999</c:v>
                </c:pt>
                <c:pt idx="7">
                  <c:v>17.82</c:v>
                </c:pt>
                <c:pt idx="8">
                  <c:v>18.420000000000002</c:v>
                </c:pt>
                <c:pt idx="9">
                  <c:v>17.39</c:v>
                </c:pt>
                <c:pt idx="10">
                  <c:v>16.52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F-4D32-8D4C-686ACCFABC2B}"/>
            </c:ext>
          </c:extLst>
        </c:ser>
        <c:ser>
          <c:idx val="1"/>
          <c:order val="1"/>
          <c:tx>
            <c:strRef>
              <c:f>Sayfa1!$C$1</c:f>
              <c:strCache>
                <c:ptCount val="1"/>
                <c:pt idx="0">
                  <c:v>SSG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10"/>
              <c:spPr>
                <a:solidFill>
                  <a:schemeClr val="bg1"/>
                </a:solidFill>
                <a:ln w="15875"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ysClr val="windowText" lastClr="00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8F-4D32-8D4C-686ACCFABC2B}"/>
                </c:ext>
              </c:extLst>
            </c:dLbl>
            <c:spPr>
              <a:solidFill>
                <a:schemeClr val="bg1"/>
              </a:solidFill>
              <a:ln w="15875"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Sayfa1!$A$2:$A$12</c:f>
              <c:strCache>
                <c:ptCount val="11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 T</c:v>
                </c:pt>
              </c:strCache>
            </c:strRef>
          </c:cat>
          <c:val>
            <c:numRef>
              <c:f>Sayfa1!$C$2:$C$12</c:f>
              <c:numCache>
                <c:formatCode>General</c:formatCode>
                <c:ptCount val="11"/>
                <c:pt idx="0">
                  <c:v>4.03</c:v>
                </c:pt>
                <c:pt idx="1">
                  <c:v>4.34</c:v>
                </c:pt>
                <c:pt idx="2">
                  <c:v>4.41</c:v>
                </c:pt>
                <c:pt idx="3">
                  <c:v>5.63</c:v>
                </c:pt>
                <c:pt idx="4">
                  <c:v>6.98</c:v>
                </c:pt>
                <c:pt idx="5">
                  <c:v>8.0299999999999994</c:v>
                </c:pt>
                <c:pt idx="6">
                  <c:v>6.77</c:v>
                </c:pt>
                <c:pt idx="7">
                  <c:v>8.11</c:v>
                </c:pt>
                <c:pt idx="8">
                  <c:v>9.82</c:v>
                </c:pt>
                <c:pt idx="9">
                  <c:v>11.73</c:v>
                </c:pt>
                <c:pt idx="10">
                  <c:v>10.55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8F-4D32-8D4C-686ACCFABC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3518799"/>
        <c:axId val="903515471"/>
      </c:barChart>
      <c:catAx>
        <c:axId val="9035187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ysClr val="window" lastClr="FFFFFF"/>
          </a:solidFill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03515471"/>
        <c:crosses val="autoZero"/>
        <c:auto val="1"/>
        <c:lblAlgn val="ctr"/>
        <c:lblOffset val="100"/>
        <c:noMultiLvlLbl val="0"/>
      </c:catAx>
      <c:valAx>
        <c:axId val="903515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903518799"/>
        <c:crosses val="autoZero"/>
        <c:crossBetween val="between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19050">
      <a:solidFill>
        <a:schemeClr val="tx1"/>
      </a:solidFill>
    </a:ln>
    <a:effectLst/>
  </c:spPr>
  <c:txPr>
    <a:bodyPr/>
    <a:lstStyle/>
    <a:p>
      <a:pPr>
        <a:defRPr/>
      </a:pPr>
      <a:endParaRPr lang="tr-T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'SKM- İHRACAT ülkeler'!$C$3</c:f>
              <c:strCache>
                <c:ptCount val="1"/>
                <c:pt idx="0">
                  <c:v>2019 Q1-Q3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2.2148394241417496E-3"/>
                  <c:y val="-8.29241537818637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517-4FDB-9186-2C16CC7043DF}"/>
                </c:ext>
              </c:extLst>
            </c:dLbl>
            <c:dLbl>
              <c:idx val="2"/>
              <c:layout>
                <c:manualLayout>
                  <c:x val="6.3321768276141256E-4"/>
                  <c:y val="-1.26034654744122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517-4FDB-9186-2C16CC7043DF}"/>
                </c:ext>
              </c:extLst>
            </c:dLbl>
            <c:dLbl>
              <c:idx val="3"/>
              <c:layout>
                <c:manualLayout>
                  <c:x val="2.2148394241417496E-3"/>
                  <c:y val="-7.855972463544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517-4FDB-9186-2C16CC7043DF}"/>
                </c:ext>
              </c:extLst>
            </c:dLbl>
            <c:dLbl>
              <c:idx val="5"/>
              <c:layout>
                <c:manualLayout>
                  <c:x val="-7.6628212171153025E-3"/>
                  <c:y val="-9.6306799436954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517-4FDB-9186-2C16CC7043DF}"/>
                </c:ext>
              </c:extLst>
            </c:dLbl>
            <c:dLbl>
              <c:idx val="6"/>
              <c:layout>
                <c:manualLayout>
                  <c:x val="-6.64451827242533E-3"/>
                  <c:y val="-5.67375789033805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517-4FDB-9186-2C16CC7043DF}"/>
                </c:ext>
              </c:extLst>
            </c:dLbl>
            <c:dLbl>
              <c:idx val="7"/>
              <c:layout>
                <c:manualLayout>
                  <c:x val="2.5542784163472883E-3"/>
                  <c:y val="-5.3067984126962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517-4FDB-9186-2C16CC7043DF}"/>
                </c:ext>
              </c:extLst>
            </c:dLbl>
            <c:dLbl>
              <c:idx val="8"/>
              <c:layout>
                <c:manualLayout>
                  <c:x val="0"/>
                  <c:y val="-7.855972463544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517-4FDB-9186-2C16CC7043DF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'SKM- İHRACAT ülkeler'!$B$4:$B$13</c:f>
              <c:strCache>
                <c:ptCount val="10"/>
                <c:pt idx="0">
                  <c:v>İtalya</c:v>
                </c:pt>
                <c:pt idx="1">
                  <c:v>İspanya</c:v>
                </c:pt>
                <c:pt idx="2">
                  <c:v>Çin</c:v>
                </c:pt>
                <c:pt idx="3">
                  <c:v>Türkiye</c:v>
                </c:pt>
                <c:pt idx="4">
                  <c:v>Polonya</c:v>
                </c:pt>
                <c:pt idx="5">
                  <c:v>Almanya</c:v>
                </c:pt>
                <c:pt idx="6">
                  <c:v>Brezilya</c:v>
                </c:pt>
                <c:pt idx="7">
                  <c:v>Portekiz</c:v>
                </c:pt>
                <c:pt idx="8">
                  <c:v>Çekya</c:v>
                </c:pt>
                <c:pt idx="9">
                  <c:v>Rusya</c:v>
                </c:pt>
              </c:strCache>
            </c:strRef>
          </c:cat>
          <c:val>
            <c:numRef>
              <c:f>'SKM- İHRACAT ülkeler'!$C$4:$C$13</c:f>
              <c:numCache>
                <c:formatCode>#,##0</c:formatCode>
                <c:ptCount val="10"/>
                <c:pt idx="0">
                  <c:v>3384.8809999999999</c:v>
                </c:pt>
                <c:pt idx="1">
                  <c:v>2419.2809999999999</c:v>
                </c:pt>
                <c:pt idx="2">
                  <c:v>3326.538</c:v>
                </c:pt>
                <c:pt idx="3">
                  <c:v>491.096</c:v>
                </c:pt>
                <c:pt idx="4">
                  <c:v>275.06799999999998</c:v>
                </c:pt>
                <c:pt idx="5">
                  <c:v>323.05</c:v>
                </c:pt>
                <c:pt idx="6">
                  <c:v>261.18799999999999</c:v>
                </c:pt>
                <c:pt idx="7">
                  <c:v>204.685</c:v>
                </c:pt>
                <c:pt idx="8">
                  <c:v>112.95699999999999</c:v>
                </c:pt>
                <c:pt idx="9">
                  <c:v>111.631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517-4FDB-9186-2C16CC7043DF}"/>
            </c:ext>
          </c:extLst>
        </c:ser>
        <c:ser>
          <c:idx val="1"/>
          <c:order val="1"/>
          <c:tx>
            <c:strRef>
              <c:f>'SKM- İHRACAT ülkeler'!$D$3</c:f>
              <c:strCache>
                <c:ptCount val="1"/>
                <c:pt idx="0">
                  <c:v>2020 Q1-Q3 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8194263735451393E-3"/>
                  <c:y val="1.6208357284265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8A-4465-8121-DAC08145896D}"/>
                </c:ext>
              </c:extLst>
            </c:dLbl>
            <c:dLbl>
              <c:idx val="1"/>
              <c:layout>
                <c:manualLayout>
                  <c:x val="1.0734820938080415E-2"/>
                  <c:y val="-1.809451085402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517-4FDB-9186-2C16CC7043DF}"/>
                </c:ext>
              </c:extLst>
            </c:dLbl>
            <c:dLbl>
              <c:idx val="2"/>
              <c:layout>
                <c:manualLayout>
                  <c:x val="1.0217113665389528E-2"/>
                  <c:y val="-1.3266996031740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517-4FDB-9186-2C16CC7043DF}"/>
                </c:ext>
              </c:extLst>
            </c:dLbl>
            <c:dLbl>
              <c:idx val="4"/>
              <c:layout>
                <c:manualLayout>
                  <c:x val="7.6628352490421452E-3"/>
                  <c:y val="-4.86456521163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517-4FDB-9186-2C16CC7043DF}"/>
                </c:ext>
              </c:extLst>
            </c:dLbl>
            <c:dLbl>
              <c:idx val="9"/>
              <c:layout>
                <c:manualLayout>
                  <c:x val="-2.2148394241419123E-3"/>
                  <c:y val="-5.6737578903380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517-4FDB-9186-2C16CC7043DF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'SKM- İHRACAT ülkeler'!$B$4:$B$13</c:f>
              <c:strCache>
                <c:ptCount val="10"/>
                <c:pt idx="0">
                  <c:v>İtalya</c:v>
                </c:pt>
                <c:pt idx="1">
                  <c:v>İspanya</c:v>
                </c:pt>
                <c:pt idx="2">
                  <c:v>Çin</c:v>
                </c:pt>
                <c:pt idx="3">
                  <c:v>Türkiye</c:v>
                </c:pt>
                <c:pt idx="4">
                  <c:v>Polonya</c:v>
                </c:pt>
                <c:pt idx="5">
                  <c:v>Almanya</c:v>
                </c:pt>
                <c:pt idx="6">
                  <c:v>Brezilya</c:v>
                </c:pt>
                <c:pt idx="7">
                  <c:v>Portekiz</c:v>
                </c:pt>
                <c:pt idx="8">
                  <c:v>Çekya</c:v>
                </c:pt>
                <c:pt idx="9">
                  <c:v>Rusya</c:v>
                </c:pt>
              </c:strCache>
            </c:strRef>
          </c:cat>
          <c:val>
            <c:numRef>
              <c:f>'SKM- İHRACAT ülkeler'!$D$4:$D$13</c:f>
              <c:numCache>
                <c:formatCode>#,##0</c:formatCode>
                <c:ptCount val="10"/>
                <c:pt idx="0">
                  <c:v>3201.8989999999999</c:v>
                </c:pt>
                <c:pt idx="1">
                  <c:v>2408.1680000000001</c:v>
                </c:pt>
                <c:pt idx="2">
                  <c:v>1647.67</c:v>
                </c:pt>
                <c:pt idx="3">
                  <c:v>566.13099999999997</c:v>
                </c:pt>
                <c:pt idx="4">
                  <c:v>309.762</c:v>
                </c:pt>
                <c:pt idx="5">
                  <c:v>280.43</c:v>
                </c:pt>
                <c:pt idx="6">
                  <c:v>227.57400000000001</c:v>
                </c:pt>
                <c:pt idx="7">
                  <c:v>186.255</c:v>
                </c:pt>
                <c:pt idx="8">
                  <c:v>116.52500000000001</c:v>
                </c:pt>
                <c:pt idx="9">
                  <c:v>112.271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517-4FDB-9186-2C16CC7043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337151"/>
        <c:axId val="555329663"/>
      </c:barChart>
      <c:catAx>
        <c:axId val="55533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5329663"/>
        <c:crosses val="autoZero"/>
        <c:auto val="1"/>
        <c:lblAlgn val="ctr"/>
        <c:lblOffset val="100"/>
        <c:noMultiLvlLbl val="0"/>
      </c:catAx>
      <c:valAx>
        <c:axId val="55532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533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tr-T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85124824513218E-2"/>
          <c:y val="4.800872061055271E-2"/>
          <c:w val="0.89732196266164399"/>
          <c:h val="0.75090725141311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'SSG İTHLAT ülkeler'!$C$3</c:f>
              <c:strCache>
                <c:ptCount val="1"/>
                <c:pt idx="0">
                  <c:v>2019  Q1-Q3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445182724252493E-3"/>
                  <c:y val="3.9279862317724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456-4278-A740-E3CCCA2037E6}"/>
                </c:ext>
              </c:extLst>
            </c:dLbl>
            <c:dLbl>
              <c:idx val="5"/>
              <c:layout>
                <c:manualLayout>
                  <c:x val="-7.6628352490421452E-3"/>
                  <c:y val="-2.2111660052900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456-4278-A740-E3CCCA2037E6}"/>
                </c:ext>
              </c:extLst>
            </c:dLbl>
            <c:dLbl>
              <c:idx val="7"/>
              <c:layout>
                <c:manualLayout>
                  <c:x val="2.5542156067700026E-3"/>
                  <c:y val="-5.0593012514571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456-4278-A740-E3CCCA2037E6}"/>
                </c:ext>
              </c:extLst>
            </c:dLbl>
            <c:dLbl>
              <c:idx val="8"/>
              <c:layout>
                <c:manualLayout>
                  <c:x val="8.8593576965669985E-3"/>
                  <c:y val="-7.419529548903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456-4278-A740-E3CCCA2037E6}"/>
                </c:ext>
              </c:extLst>
            </c:dLbl>
            <c:dLbl>
              <c:idx val="9"/>
              <c:layout>
                <c:manualLayout>
                  <c:x val="-1.1074197120708749E-2"/>
                  <c:y val="-6.98308663426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456-4278-A740-E3CCCA2037E6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'SSG İTHLAT ülkeler'!$B$4:$B$13</c:f>
              <c:strCache>
                <c:ptCount val="10"/>
                <c:pt idx="0">
                  <c:v>ABD</c:v>
                </c:pt>
                <c:pt idx="1">
                  <c:v>Fransa</c:v>
                </c:pt>
                <c:pt idx="2">
                  <c:v>Almanya</c:v>
                </c:pt>
                <c:pt idx="3">
                  <c:v>Filipinler</c:v>
                </c:pt>
                <c:pt idx="4">
                  <c:v>İngiltere</c:v>
                </c:pt>
                <c:pt idx="5">
                  <c:v>G.Kore</c:v>
                </c:pt>
                <c:pt idx="6">
                  <c:v>Rusya</c:v>
                </c:pt>
                <c:pt idx="7">
                  <c:v>Belçika</c:v>
                </c:pt>
                <c:pt idx="8">
                  <c:v>Avustralya</c:v>
                </c:pt>
                <c:pt idx="9">
                  <c:v>İsviçre</c:v>
                </c:pt>
              </c:strCache>
            </c:strRef>
          </c:cat>
          <c:val>
            <c:numRef>
              <c:f>'SSG İTHLAT ülkeler'!$C$4:$C$13</c:f>
              <c:numCache>
                <c:formatCode>#,##0</c:formatCode>
                <c:ptCount val="10"/>
                <c:pt idx="0">
                  <c:v>1576.048</c:v>
                </c:pt>
                <c:pt idx="1">
                  <c:v>814.88400000000001</c:v>
                </c:pt>
                <c:pt idx="2">
                  <c:v>611.43100000000004</c:v>
                </c:pt>
                <c:pt idx="3">
                  <c:v>482.42700000000002</c:v>
                </c:pt>
                <c:pt idx="4">
                  <c:v>300.55200000000002</c:v>
                </c:pt>
                <c:pt idx="5">
                  <c:v>265.21600000000001</c:v>
                </c:pt>
                <c:pt idx="6">
                  <c:v>288.29500000000002</c:v>
                </c:pt>
                <c:pt idx="7">
                  <c:v>221.346</c:v>
                </c:pt>
                <c:pt idx="8">
                  <c:v>227.43899999999999</c:v>
                </c:pt>
                <c:pt idx="9">
                  <c:v>200.983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456-4278-A740-E3CCCA2037E6}"/>
            </c:ext>
          </c:extLst>
        </c:ser>
        <c:ser>
          <c:idx val="1"/>
          <c:order val="1"/>
          <c:tx>
            <c:strRef>
              <c:f>'SSG İTHLAT ülkeler'!$D$3</c:f>
              <c:strCache>
                <c:ptCount val="1"/>
                <c:pt idx="0">
                  <c:v>2020 Q1-Q3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89036544850499E-2"/>
                  <c:y val="-2.618657487848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456-4278-A740-E3CCCA2037E6}"/>
                </c:ext>
              </c:extLst>
            </c:dLbl>
            <c:dLbl>
              <c:idx val="1"/>
              <c:layout>
                <c:manualLayout>
                  <c:x val="1.0734820938080415E-2"/>
                  <c:y val="-9.2289806343061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456-4278-A740-E3CCCA2037E6}"/>
                </c:ext>
              </c:extLst>
            </c:dLbl>
            <c:dLbl>
              <c:idx val="2"/>
              <c:layout>
                <c:manualLayout>
                  <c:x val="1.0217113665389528E-2"/>
                  <c:y val="-1.3266996031740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456-4278-A740-E3CCCA2037E6}"/>
                </c:ext>
              </c:extLst>
            </c:dLbl>
            <c:dLbl>
              <c:idx val="4"/>
              <c:layout>
                <c:manualLayout>
                  <c:x val="7.6628352490421452E-3"/>
                  <c:y val="-4.86456521163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456-4278-A740-E3CCCA2037E6}"/>
                </c:ext>
              </c:extLst>
            </c:dLbl>
            <c:dLbl>
              <c:idx val="5"/>
              <c:layout>
                <c:manualLayout>
                  <c:x val="0"/>
                  <c:y val="-0.1047462995139332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456-4278-A740-E3CCCA2037E6}"/>
                </c:ext>
              </c:extLst>
            </c:dLbl>
            <c:dLbl>
              <c:idx val="6"/>
              <c:layout>
                <c:manualLayout>
                  <c:x val="6.6445182724252493E-3"/>
                  <c:y val="-7.85597246354498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456-4278-A740-E3CCCA2037E6}"/>
                </c:ext>
              </c:extLst>
            </c:dLbl>
            <c:dLbl>
              <c:idx val="7"/>
              <c:layout>
                <c:manualLayout>
                  <c:x val="6.6445182724252493E-3"/>
                  <c:y val="-6.1102008049794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456-4278-A740-E3CCCA2037E6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'SSG İTHLAT ülkeler'!$B$4:$B$13</c:f>
              <c:strCache>
                <c:ptCount val="10"/>
                <c:pt idx="0">
                  <c:v>ABD</c:v>
                </c:pt>
                <c:pt idx="1">
                  <c:v>Fransa</c:v>
                </c:pt>
                <c:pt idx="2">
                  <c:v>Almanya</c:v>
                </c:pt>
                <c:pt idx="3">
                  <c:v>Filipinler</c:v>
                </c:pt>
                <c:pt idx="4">
                  <c:v>İngiltere</c:v>
                </c:pt>
                <c:pt idx="5">
                  <c:v>G.Kore</c:v>
                </c:pt>
                <c:pt idx="6">
                  <c:v>Rusya</c:v>
                </c:pt>
                <c:pt idx="7">
                  <c:v>Belçika</c:v>
                </c:pt>
                <c:pt idx="8">
                  <c:v>Avustralya</c:v>
                </c:pt>
                <c:pt idx="9">
                  <c:v>İsviçre</c:v>
                </c:pt>
              </c:strCache>
            </c:strRef>
          </c:cat>
          <c:val>
            <c:numRef>
              <c:f>'SSG İTHLAT ülkeler'!$D$4:$D$13</c:f>
              <c:numCache>
                <c:formatCode>#,##0</c:formatCode>
                <c:ptCount val="10"/>
                <c:pt idx="0">
                  <c:v>1326.3230000000001</c:v>
                </c:pt>
                <c:pt idx="1">
                  <c:v>736.79200000000003</c:v>
                </c:pt>
                <c:pt idx="2">
                  <c:v>592.33600000000001</c:v>
                </c:pt>
                <c:pt idx="3">
                  <c:v>342.13900000000001</c:v>
                </c:pt>
                <c:pt idx="4">
                  <c:v>288.40800000000002</c:v>
                </c:pt>
                <c:pt idx="5">
                  <c:v>259.93299999999999</c:v>
                </c:pt>
                <c:pt idx="6">
                  <c:v>251.37100000000001</c:v>
                </c:pt>
                <c:pt idx="7">
                  <c:v>239.08</c:v>
                </c:pt>
                <c:pt idx="8">
                  <c:v>219.27699999999999</c:v>
                </c:pt>
                <c:pt idx="9">
                  <c:v>202.92500000000001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9456-4278-A740-E3CCCA203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337151"/>
        <c:axId val="555329663"/>
      </c:barChart>
      <c:catAx>
        <c:axId val="55533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5329663"/>
        <c:crosses val="autoZero"/>
        <c:auto val="1"/>
        <c:lblAlgn val="ctr"/>
        <c:lblOffset val="100"/>
        <c:noMultiLvlLbl val="0"/>
      </c:catAx>
      <c:valAx>
        <c:axId val="55532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533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tr-T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'SSG İHRACAT ülkeler'!$C$3</c:f>
              <c:strCache>
                <c:ptCount val="1"/>
                <c:pt idx="0">
                  <c:v>2019 Q1-Q3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-5.5932596778409047E-3"/>
                  <c:y val="-2.2047658434923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BC-44C2-8A8C-9C9E14FDEB95}"/>
                </c:ext>
              </c:extLst>
            </c:dLbl>
            <c:dLbl>
              <c:idx val="2"/>
              <c:layout>
                <c:manualLayout>
                  <c:x val="-6.6445562747603024E-3"/>
                  <c:y val="-9.93678527926270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BC-44C2-8A8C-9C9E14FDEB95}"/>
                </c:ext>
              </c:extLst>
            </c:dLbl>
            <c:dLbl>
              <c:idx val="3"/>
              <c:layout>
                <c:manualLayout>
                  <c:x val="-1.1635554946674317E-3"/>
                  <c:y val="-5.3194449844453123E-2"/>
                </c:manualLayout>
              </c:layout>
              <c:spPr>
                <a:solidFill>
                  <a:srgbClr val="0070C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tr-T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8708969472629E-2"/>
                      <c:h val="5.894883223998691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55BC-44C2-8A8C-9C9E14FDEB95}"/>
                </c:ext>
              </c:extLst>
            </c:dLbl>
            <c:dLbl>
              <c:idx val="5"/>
              <c:layout>
                <c:manualLayout>
                  <c:x val="-5.9736630517262749E-3"/>
                  <c:y val="-4.8958253997589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BC-44C2-8A8C-9C9E14FDEB95}"/>
                </c:ext>
              </c:extLst>
            </c:dLbl>
            <c:dLbl>
              <c:idx val="6"/>
              <c:layout>
                <c:manualLayout>
                  <c:x val="-1.1712167654141509E-2"/>
                  <c:y val="-9.38900248140015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BC-44C2-8A8C-9C9E14FDEB95}"/>
                </c:ext>
              </c:extLst>
            </c:dLbl>
            <c:dLbl>
              <c:idx val="7"/>
              <c:layout>
                <c:manualLayout>
                  <c:x val="-1.0959341396732122E-2"/>
                  <c:y val="-2.33759718018364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BC-44C2-8A8C-9C9E14FDEB95}"/>
                </c:ext>
              </c:extLst>
            </c:dLbl>
            <c:dLbl>
              <c:idx val="8"/>
              <c:layout>
                <c:manualLayout>
                  <c:x val="-6.7568151725082744E-3"/>
                  <c:y val="-4.15510694946497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BC-44C2-8A8C-9C9E14FDEB95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'SSG İHRACAT ülkeler'!$B$4:$B$13</c:f>
              <c:strCache>
                <c:ptCount val="10"/>
                <c:pt idx="0">
                  <c:v>Çin</c:v>
                </c:pt>
                <c:pt idx="1">
                  <c:v>Meksika</c:v>
                </c:pt>
                <c:pt idx="2">
                  <c:v>Almanya</c:v>
                </c:pt>
                <c:pt idx="3">
                  <c:v>Türkiye</c:v>
                </c:pt>
                <c:pt idx="4">
                  <c:v>İtalya</c:v>
                </c:pt>
                <c:pt idx="5">
                  <c:v>Tayland</c:v>
                </c:pt>
                <c:pt idx="6">
                  <c:v>Polonya</c:v>
                </c:pt>
                <c:pt idx="7">
                  <c:v>Portekiz</c:v>
                </c:pt>
                <c:pt idx="8">
                  <c:v>Çekya</c:v>
                </c:pt>
                <c:pt idx="9">
                  <c:v>ABD</c:v>
                </c:pt>
              </c:strCache>
            </c:strRef>
          </c:cat>
          <c:val>
            <c:numRef>
              <c:f>'SSG İHRACAT ülkeler'!$C$4:$C$13</c:f>
              <c:numCache>
                <c:formatCode>#,##0</c:formatCode>
                <c:ptCount val="10"/>
                <c:pt idx="0">
                  <c:v>5309.4989999999998</c:v>
                </c:pt>
                <c:pt idx="1">
                  <c:v>356</c:v>
                </c:pt>
                <c:pt idx="2">
                  <c:v>350.70100000000002</c:v>
                </c:pt>
                <c:pt idx="3">
                  <c:v>203.24700000000001</c:v>
                </c:pt>
                <c:pt idx="4">
                  <c:v>214.745</c:v>
                </c:pt>
                <c:pt idx="5">
                  <c:v>148.32499999999999</c:v>
                </c:pt>
                <c:pt idx="6">
                  <c:v>120.28100000000001</c:v>
                </c:pt>
                <c:pt idx="7">
                  <c:v>116.233</c:v>
                </c:pt>
                <c:pt idx="8">
                  <c:v>85.287999999999997</c:v>
                </c:pt>
                <c:pt idx="9">
                  <c:v>72.525999999999996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5BC-44C2-8A8C-9C9E14FDEB95}"/>
            </c:ext>
          </c:extLst>
        </c:ser>
        <c:ser>
          <c:idx val="1"/>
          <c:order val="1"/>
          <c:tx>
            <c:strRef>
              <c:f>'SSG İHRACAT ülkeler'!$D$3</c:f>
              <c:strCache>
                <c:ptCount val="1"/>
                <c:pt idx="0">
                  <c:v>2020 Q1-Q3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363233665559227E-2"/>
                  <c:y val="4.36442914641388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BC-44C2-8A8C-9C9E14FDEB95}"/>
                </c:ext>
              </c:extLst>
            </c:dLbl>
            <c:dLbl>
              <c:idx val="1"/>
              <c:layout>
                <c:manualLayout>
                  <c:x val="1.0734820938080415E-2"/>
                  <c:y val="-1.80945108540259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BC-44C2-8A8C-9C9E14FDEB95}"/>
                </c:ext>
              </c:extLst>
            </c:dLbl>
            <c:dLbl>
              <c:idx val="2"/>
              <c:layout>
                <c:manualLayout>
                  <c:x val="1.0217113665389528E-2"/>
                  <c:y val="-1.3266996031740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BC-44C2-8A8C-9C9E14FDEB95}"/>
                </c:ext>
              </c:extLst>
            </c:dLbl>
            <c:dLbl>
              <c:idx val="4"/>
              <c:layout>
                <c:manualLayout>
                  <c:x val="1.2730478224234489E-2"/>
                  <c:y val="-4.6791888873325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BC-44C2-8A8C-9C9E14FDEB95}"/>
                </c:ext>
              </c:extLst>
            </c:dLbl>
            <c:dLbl>
              <c:idx val="9"/>
              <c:layout>
                <c:manualLayout>
                  <c:x val="6.2311668740485755E-3"/>
                  <c:y val="-6.00696965064944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BC-44C2-8A8C-9C9E14FDEB95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'SSG İHRACAT ülkeler'!$B$4:$B$13</c:f>
              <c:strCache>
                <c:ptCount val="10"/>
                <c:pt idx="0">
                  <c:v>Çin</c:v>
                </c:pt>
                <c:pt idx="1">
                  <c:v>Meksika</c:v>
                </c:pt>
                <c:pt idx="2">
                  <c:v>Almanya</c:v>
                </c:pt>
                <c:pt idx="3">
                  <c:v>Türkiye</c:v>
                </c:pt>
                <c:pt idx="4">
                  <c:v>İtalya</c:v>
                </c:pt>
                <c:pt idx="5">
                  <c:v>Tayland</c:v>
                </c:pt>
                <c:pt idx="6">
                  <c:v>Polonya</c:v>
                </c:pt>
                <c:pt idx="7">
                  <c:v>Portekiz</c:v>
                </c:pt>
                <c:pt idx="8">
                  <c:v>Çekya</c:v>
                </c:pt>
                <c:pt idx="9">
                  <c:v>ABD</c:v>
                </c:pt>
              </c:strCache>
            </c:strRef>
          </c:cat>
          <c:val>
            <c:numRef>
              <c:f>'SSG İHRACAT ülkeler'!$D$4:$D$13</c:f>
              <c:numCache>
                <c:formatCode>#,##0</c:formatCode>
                <c:ptCount val="10"/>
                <c:pt idx="0">
                  <c:v>3175.471</c:v>
                </c:pt>
                <c:pt idx="2">
                  <c:v>338.76400000000001</c:v>
                </c:pt>
                <c:pt idx="3">
                  <c:v>189.255</c:v>
                </c:pt>
                <c:pt idx="4">
                  <c:v>168.78800000000001</c:v>
                </c:pt>
                <c:pt idx="5">
                  <c:v>145.08500000000001</c:v>
                </c:pt>
                <c:pt idx="6">
                  <c:v>134.26300000000001</c:v>
                </c:pt>
                <c:pt idx="7">
                  <c:v>94.001000000000005</c:v>
                </c:pt>
                <c:pt idx="8">
                  <c:v>70.438999999999993</c:v>
                </c:pt>
                <c:pt idx="9">
                  <c:v>63.854999999999997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55BC-44C2-8A8C-9C9E14FDEB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337151"/>
        <c:axId val="555329663"/>
      </c:barChart>
      <c:catAx>
        <c:axId val="55533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5329663"/>
        <c:crosses val="autoZero"/>
        <c:auto val="1"/>
        <c:lblAlgn val="ctr"/>
        <c:lblOffset val="100"/>
        <c:noMultiLvlLbl val="0"/>
      </c:catAx>
      <c:valAx>
        <c:axId val="55532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533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tr-T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885124824513218E-2"/>
          <c:y val="4.800872061055271E-2"/>
          <c:w val="0.89732196266164399"/>
          <c:h val="0.7509072514131127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'SSG İTHLAT ülkeler'!$C$3</c:f>
              <c:strCache>
                <c:ptCount val="1"/>
                <c:pt idx="0">
                  <c:v>2019  Q1-Q3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445182724252493E-3"/>
                  <c:y val="3.92798623177249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69-4553-9935-2E052404C5AF}"/>
                </c:ext>
              </c:extLst>
            </c:dLbl>
            <c:dLbl>
              <c:idx val="5"/>
              <c:layout>
                <c:manualLayout>
                  <c:x val="-7.6628352490421452E-3"/>
                  <c:y val="-2.2111660052900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69-4553-9935-2E052404C5AF}"/>
                </c:ext>
              </c:extLst>
            </c:dLbl>
            <c:dLbl>
              <c:idx val="7"/>
              <c:layout>
                <c:manualLayout>
                  <c:x val="2.5542156067700026E-3"/>
                  <c:y val="-5.05930125145710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69-4553-9935-2E052404C5AF}"/>
                </c:ext>
              </c:extLst>
            </c:dLbl>
            <c:dLbl>
              <c:idx val="8"/>
              <c:layout>
                <c:manualLayout>
                  <c:x val="-5.645670871879024E-3"/>
                  <c:y val="-1.15484465383991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69-4553-9935-2E052404C5AF}"/>
                </c:ext>
              </c:extLst>
            </c:dLbl>
            <c:dLbl>
              <c:idx val="9"/>
              <c:layout>
                <c:manualLayout>
                  <c:x val="-5.6348206762470085E-3"/>
                  <c:y val="3.20963996222599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69-4553-9935-2E052404C5AF}"/>
                </c:ext>
              </c:extLst>
            </c:dLbl>
            <c:spPr>
              <a:solidFill>
                <a:srgbClr val="0070C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'SSG İTHLAT ülkeler'!$B$4:$B$13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Fransa</c:v>
                </c:pt>
                <c:pt idx="3">
                  <c:v>İngiltere</c:v>
                </c:pt>
                <c:pt idx="4">
                  <c:v>Kanada</c:v>
                </c:pt>
                <c:pt idx="5">
                  <c:v>İspanya</c:v>
                </c:pt>
                <c:pt idx="6">
                  <c:v>Hollanda</c:v>
                </c:pt>
                <c:pt idx="7">
                  <c:v>G.Kore</c:v>
                </c:pt>
                <c:pt idx="8">
                  <c:v>Avustralya</c:v>
                </c:pt>
                <c:pt idx="9">
                  <c:v>Japonya</c:v>
                </c:pt>
              </c:strCache>
            </c:strRef>
          </c:cat>
          <c:val>
            <c:numRef>
              <c:f>'SSG İTHLAT ülkeler'!$C$4:$C$13</c:f>
              <c:numCache>
                <c:formatCode>#,##0</c:formatCode>
                <c:ptCount val="10"/>
                <c:pt idx="0">
                  <c:v>1043.1130000000001</c:v>
                </c:pt>
                <c:pt idx="1">
                  <c:v>328.47699999999998</c:v>
                </c:pt>
                <c:pt idx="2">
                  <c:v>241.17</c:v>
                </c:pt>
                <c:pt idx="3">
                  <c:v>229.899</c:v>
                </c:pt>
                <c:pt idx="4">
                  <c:v>163.19800000000001</c:v>
                </c:pt>
                <c:pt idx="5">
                  <c:v>146.58500000000001</c:v>
                </c:pt>
                <c:pt idx="6">
                  <c:v>96.635000000000005</c:v>
                </c:pt>
                <c:pt idx="7">
                  <c:v>117.7</c:v>
                </c:pt>
                <c:pt idx="8">
                  <c:v>96.614999999999995</c:v>
                </c:pt>
                <c:pt idx="9">
                  <c:v>93.046000000000006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69-4553-9935-2E052404C5AF}"/>
            </c:ext>
          </c:extLst>
        </c:ser>
        <c:ser>
          <c:idx val="1"/>
          <c:order val="1"/>
          <c:tx>
            <c:strRef>
              <c:f>'SSG İTHLAT ülkeler'!$D$3</c:f>
              <c:strCache>
                <c:ptCount val="1"/>
                <c:pt idx="0">
                  <c:v>2020 Q1-Q3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289036544850499E-2"/>
                  <c:y val="-2.6186574878483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69-4553-9935-2E052404C5AF}"/>
                </c:ext>
              </c:extLst>
            </c:dLbl>
            <c:dLbl>
              <c:idx val="1"/>
              <c:layout>
                <c:manualLayout>
                  <c:x val="1.254796571680818E-2"/>
                  <c:y val="-1.71961430028962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69-4553-9935-2E052404C5AF}"/>
                </c:ext>
              </c:extLst>
            </c:dLbl>
            <c:dLbl>
              <c:idx val="2"/>
              <c:layout>
                <c:manualLayout>
                  <c:x val="1.0217113665389528E-2"/>
                  <c:y val="-1.32669960317405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69-4553-9935-2E052404C5AF}"/>
                </c:ext>
              </c:extLst>
            </c:dLbl>
            <c:dLbl>
              <c:idx val="4"/>
              <c:layout>
                <c:manualLayout>
                  <c:x val="7.6628352490421452E-3"/>
                  <c:y val="-4.864565211638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69-4553-9935-2E052404C5AF}"/>
                </c:ext>
              </c:extLst>
            </c:dLbl>
            <c:dLbl>
              <c:idx val="5"/>
              <c:layout>
                <c:manualLayout>
                  <c:x val="3.6262495927607496E-3"/>
                  <c:y val="-1.70976821439621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69-4553-9935-2E052404C5AF}"/>
                </c:ext>
              </c:extLst>
            </c:dLbl>
            <c:dLbl>
              <c:idx val="6"/>
              <c:layout>
                <c:manualLayout>
                  <c:x val="1.0270709525700829E-2"/>
                  <c:y val="1.20103843999351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69-4553-9935-2E052404C5AF}"/>
                </c:ext>
              </c:extLst>
            </c:dLbl>
            <c:dLbl>
              <c:idx val="7"/>
              <c:layout>
                <c:manualLayout>
                  <c:x val="1.0270709525700829E-2"/>
                  <c:y val="-1.4356191359139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69-4553-9935-2E052404C5AF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tr-T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'SSG İTHLAT ülkeler'!$B$4:$B$13</c:f>
              <c:strCache>
                <c:ptCount val="10"/>
                <c:pt idx="0">
                  <c:v>ABD</c:v>
                </c:pt>
                <c:pt idx="1">
                  <c:v>Almanya</c:v>
                </c:pt>
                <c:pt idx="2">
                  <c:v>Fransa</c:v>
                </c:pt>
                <c:pt idx="3">
                  <c:v>İngiltere</c:v>
                </c:pt>
                <c:pt idx="4">
                  <c:v>Kanada</c:v>
                </c:pt>
                <c:pt idx="5">
                  <c:v>İspanya</c:v>
                </c:pt>
                <c:pt idx="6">
                  <c:v>Hollanda</c:v>
                </c:pt>
                <c:pt idx="7">
                  <c:v>G.Kore</c:v>
                </c:pt>
                <c:pt idx="8">
                  <c:v>Avustralya</c:v>
                </c:pt>
                <c:pt idx="9">
                  <c:v>Japonya</c:v>
                </c:pt>
              </c:strCache>
            </c:strRef>
          </c:cat>
          <c:val>
            <c:numRef>
              <c:f>'SSG İTHLAT ülkeler'!$D$4:$D$13</c:f>
              <c:numCache>
                <c:formatCode>#,##0</c:formatCode>
                <c:ptCount val="10"/>
                <c:pt idx="0">
                  <c:v>972.50599999999997</c:v>
                </c:pt>
                <c:pt idx="1">
                  <c:v>325.45800000000003</c:v>
                </c:pt>
                <c:pt idx="2">
                  <c:v>215.40600000000001</c:v>
                </c:pt>
                <c:pt idx="3">
                  <c:v>160.357</c:v>
                </c:pt>
                <c:pt idx="4">
                  <c:v>154.749</c:v>
                </c:pt>
                <c:pt idx="5">
                  <c:v>115.503</c:v>
                </c:pt>
                <c:pt idx="6">
                  <c:v>98.736000000000004</c:v>
                </c:pt>
                <c:pt idx="7">
                  <c:v>97.626999999999995</c:v>
                </c:pt>
                <c:pt idx="8">
                  <c:v>95.316000000000003</c:v>
                </c:pt>
                <c:pt idx="9">
                  <c:v>95.031999999999996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B569-4553-9935-2E052404C5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55337151"/>
        <c:axId val="555329663"/>
      </c:barChart>
      <c:catAx>
        <c:axId val="5553371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5329663"/>
        <c:crosses val="autoZero"/>
        <c:auto val="1"/>
        <c:lblAlgn val="ctr"/>
        <c:lblOffset val="100"/>
        <c:noMultiLvlLbl val="0"/>
      </c:catAx>
      <c:valAx>
        <c:axId val="5553296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tr-TR"/>
          </a:p>
        </c:txPr>
        <c:crossAx val="5553371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tr-T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0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0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9B66BE87-7CFD-4F8C-9EBB-9E78C28BE448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243"/>
            <a:ext cx="2946400" cy="496809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243"/>
            <a:ext cx="2946400" cy="496809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4607471E-50F0-4A06-958E-814433F179F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7130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39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2"/>
            <a:ext cx="2946400" cy="498395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CBB226CA-520A-492D-824E-EF28775B4F94}" type="datetimeFigureOut">
              <a:rPr lang="tr-TR" smtClean="0"/>
              <a:t>12.01.2021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777613"/>
            <a:ext cx="5438775" cy="3907799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244"/>
            <a:ext cx="2946400" cy="49839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244"/>
            <a:ext cx="2946400" cy="498395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323E5B1C-7A5E-4B8E-A5CF-233AE575FCE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5249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5B1C-7A5E-4B8E-A5CF-233AE575FCEA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5040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3E5B1C-7A5E-4B8E-A5CF-233AE575FCE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0268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2EFF-96CF-4E81-8533-BD256E4E9F2A}" type="slidenum">
              <a:rPr lang="tr-TR" smtClean="0"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0285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322EFF-96CF-4E81-8533-BD256E4E9F2A}" type="slidenum">
              <a:rPr lang="tr-TR" smtClean="0"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39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B2E8B-822F-4C66-8CA6-50556E2A055A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4F730-B9FD-4508-BFE7-07C9035FE26A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73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3BD7C-661E-4F16-8EE5-E62CAAC50359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67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A6F62-CAE9-4C6C-9A9F-74915252951B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173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B160B8-4C3C-4F6B-A45F-26D6AD14DB99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B76FA-CF4E-465C-A930-930CFADAE43B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12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D710A-CF26-4639-B912-8A5F60AB36C6}" type="datetime1">
              <a:rPr lang="en-US" smtClean="0"/>
              <a:t>1/12/2021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4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5DFF9-63BA-43AA-9B33-32283730A526}" type="datetime1">
              <a:rPr lang="en-US" smtClean="0"/>
              <a:t>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9309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53C3F-D72A-46F9-944E-4E04B4787505}" type="datetime1">
              <a:rPr lang="en-US" smtClean="0"/>
              <a:t>1/12/2021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05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7FF56-D12F-4BCD-8B76-61774A7DF30B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906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69C80-6C7F-42AE-AA7C-4ACBFFCCA1B7}" type="datetime1">
              <a:rPr lang="en-US" smtClean="0"/>
              <a:t>1/12/2021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13 Ocak 2021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168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Click to edit Master text styles</a:t>
            </a:r>
          </a:p>
          <a:p>
            <a:pPr lvl="1"/>
            <a:r>
              <a:rPr lang="tr-TR"/>
              <a:t>Second level</a:t>
            </a:r>
          </a:p>
          <a:p>
            <a:pPr lvl="2"/>
            <a:r>
              <a:rPr lang="tr-TR"/>
              <a:t>Third level</a:t>
            </a:r>
          </a:p>
          <a:p>
            <a:pPr lvl="3"/>
            <a:r>
              <a:rPr lang="tr-TR"/>
              <a:t>Fourth level</a:t>
            </a:r>
          </a:p>
          <a:p>
            <a:pPr lvl="4"/>
            <a:r>
              <a:rPr lang="tr-TR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31EFC-9DB0-41B5-B09B-51F91E488656}" type="datetime1">
              <a:rPr lang="en-US" smtClean="0"/>
              <a:t>1/12/2021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13 Ocak 2021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602937-E099-AA4F-9058-3F48D7586F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43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8545" y="3244849"/>
            <a:ext cx="882996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TÜRKİYE’NİN SERAMİK SEKTÖRÜ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 DEĞERLENDİRMESİ</a:t>
            </a:r>
          </a:p>
          <a:p>
            <a:pPr algn="ctr"/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32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Erdem ÇENESİZ</a:t>
            </a:r>
          </a:p>
          <a:p>
            <a:pPr algn="ctr"/>
            <a:r>
              <a:rPr lang="tr-TR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Yönetim Kurulu Başkanı</a:t>
            </a:r>
            <a:endParaRPr lang="tr-TR" sz="26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138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421278"/>
            <a:ext cx="7172325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SERAMİK SAĞLIK GEREÇLERİ İHRACATI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(2005 - 2020) </a:t>
            </a:r>
            <a:endParaRPr lang="en-US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Değer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ilyon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$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Birim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Fiyat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Adet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endParaRPr lang="tr-TR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84793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7" name="Chart 1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3809858"/>
              </p:ext>
            </p:extLst>
          </p:nvPr>
        </p:nvGraphicFramePr>
        <p:xfrm>
          <a:off x="947320" y="1235868"/>
          <a:ext cx="7530854" cy="4738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167037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464128"/>
            <a:ext cx="717232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TÜRKİYE’NİN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ÜLKE BAZINDA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SSG İHRACATI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(2019 – 2020)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1847" y="6057389"/>
            <a:ext cx="8167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/>
              <a:t>Sıralama 2020 yılı «</a:t>
            </a:r>
            <a:r>
              <a:rPr lang="tr-TR" sz="1400" b="1" dirty="0"/>
              <a:t>değer (1</a:t>
            </a:r>
            <a:r>
              <a:rPr lang="en-US" sz="1400" b="1" dirty="0"/>
              <a:t>.</a:t>
            </a:r>
            <a:r>
              <a:rPr lang="tr-TR" sz="1400" b="1" dirty="0"/>
              <a:t>000 </a:t>
            </a:r>
            <a:r>
              <a:rPr lang="en-US" sz="1400" b="1" dirty="0"/>
              <a:t>$</a:t>
            </a:r>
            <a:r>
              <a:rPr lang="tr-TR" sz="1400" b="1" dirty="0"/>
              <a:t>)</a:t>
            </a:r>
            <a:r>
              <a:rPr lang="tr-TR" sz="1400" dirty="0"/>
              <a:t>» büyüklüğüne göre yapılmıştır.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199" y="6517452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159FA2D-6E39-4004-AEAC-D30AAAE3F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4516216"/>
              </p:ext>
            </p:extLst>
          </p:nvPr>
        </p:nvGraphicFramePr>
        <p:xfrm>
          <a:off x="961053" y="1284396"/>
          <a:ext cx="7620971" cy="4696850"/>
        </p:xfrm>
        <a:graphic>
          <a:graphicData uri="http://schemas.openxmlformats.org/drawingml/2006/table">
            <a:tbl>
              <a:tblPr/>
              <a:tblGrid>
                <a:gridCol w="496330">
                  <a:extLst>
                    <a:ext uri="{9D8B030D-6E8A-4147-A177-3AD203B41FA5}">
                      <a16:colId xmlns:a16="http://schemas.microsoft.com/office/drawing/2014/main" val="805023778"/>
                    </a:ext>
                  </a:extLst>
                </a:gridCol>
                <a:gridCol w="1298537">
                  <a:extLst>
                    <a:ext uri="{9D8B030D-6E8A-4147-A177-3AD203B41FA5}">
                      <a16:colId xmlns:a16="http://schemas.microsoft.com/office/drawing/2014/main" val="2160907609"/>
                    </a:ext>
                  </a:extLst>
                </a:gridCol>
                <a:gridCol w="588671">
                  <a:extLst>
                    <a:ext uri="{9D8B030D-6E8A-4147-A177-3AD203B41FA5}">
                      <a16:colId xmlns:a16="http://schemas.microsoft.com/office/drawing/2014/main" val="2293676294"/>
                    </a:ext>
                  </a:extLst>
                </a:gridCol>
                <a:gridCol w="657927">
                  <a:extLst>
                    <a:ext uri="{9D8B030D-6E8A-4147-A177-3AD203B41FA5}">
                      <a16:colId xmlns:a16="http://schemas.microsoft.com/office/drawing/2014/main" val="390655953"/>
                    </a:ext>
                  </a:extLst>
                </a:gridCol>
                <a:gridCol w="753152">
                  <a:extLst>
                    <a:ext uri="{9D8B030D-6E8A-4147-A177-3AD203B41FA5}">
                      <a16:colId xmlns:a16="http://schemas.microsoft.com/office/drawing/2014/main" val="923530616"/>
                    </a:ext>
                  </a:extLst>
                </a:gridCol>
                <a:gridCol w="536728">
                  <a:extLst>
                    <a:ext uri="{9D8B030D-6E8A-4147-A177-3AD203B41FA5}">
                      <a16:colId xmlns:a16="http://schemas.microsoft.com/office/drawing/2014/main" val="1061190943"/>
                    </a:ext>
                  </a:extLst>
                </a:gridCol>
                <a:gridCol w="744495">
                  <a:extLst>
                    <a:ext uri="{9D8B030D-6E8A-4147-A177-3AD203B41FA5}">
                      <a16:colId xmlns:a16="http://schemas.microsoft.com/office/drawing/2014/main" val="283283347"/>
                    </a:ext>
                  </a:extLst>
                </a:gridCol>
                <a:gridCol w="926290">
                  <a:extLst>
                    <a:ext uri="{9D8B030D-6E8A-4147-A177-3AD203B41FA5}">
                      <a16:colId xmlns:a16="http://schemas.microsoft.com/office/drawing/2014/main" val="611242681"/>
                    </a:ext>
                  </a:extLst>
                </a:gridCol>
                <a:gridCol w="545385">
                  <a:extLst>
                    <a:ext uri="{9D8B030D-6E8A-4147-A177-3AD203B41FA5}">
                      <a16:colId xmlns:a16="http://schemas.microsoft.com/office/drawing/2014/main" val="2036033381"/>
                    </a:ext>
                  </a:extLst>
                </a:gridCol>
                <a:gridCol w="536728">
                  <a:extLst>
                    <a:ext uri="{9D8B030D-6E8A-4147-A177-3AD203B41FA5}">
                      <a16:colId xmlns:a16="http://schemas.microsoft.com/office/drawing/2014/main" val="1642176348"/>
                    </a:ext>
                  </a:extLst>
                </a:gridCol>
                <a:gridCol w="536728">
                  <a:extLst>
                    <a:ext uri="{9D8B030D-6E8A-4147-A177-3AD203B41FA5}">
                      <a16:colId xmlns:a16="http://schemas.microsoft.com/office/drawing/2014/main" val="3527049540"/>
                    </a:ext>
                  </a:extLst>
                </a:gridCol>
              </a:tblGrid>
              <a:tr h="192769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2019-2020 OCAK-ARALIK YILLARI ARASINDA ÜLKELER BAZINDA SSG İHRACATI</a:t>
                      </a:r>
                    </a:p>
                  </a:txBody>
                  <a:tcPr marL="8076" marR="8076" marT="80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6729613"/>
                  </a:ext>
                </a:extLst>
              </a:tr>
              <a:tr h="25982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SIRA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ÜLKE ADI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b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sıralaması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(%) Değişim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326016"/>
                  </a:ext>
                </a:extLst>
              </a:tr>
              <a:tr h="33022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ADET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1.000 $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Birim fiyat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ADET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1.000 $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Birim fiyat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ADET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Değer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343246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ALMANYA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1.164.668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42.533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1.359.217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46.167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1995474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FRANSA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1.010.345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35.552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966.862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36.628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-4,3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355693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İNGİLTERE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721.121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22.605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600.872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20.552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1905927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ABD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264.745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15.607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303.414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15.708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4244160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İTALYA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541.526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15.959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492.359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14.819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8390675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İSRAİL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479.595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10.165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442.480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11.013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7012516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İSPANYA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179.079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6.754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194.072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7.397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212243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POLONYA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194.018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6.325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194.929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6.512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407978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HOLLANDA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177.862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6.406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129.568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6.042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-27,2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626880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BELÇİKA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107.959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3.697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173.291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5.721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151493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ÇEKYA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140.807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5.572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155.102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5.704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07346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İSVEÇ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197.035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6.393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161.613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5.332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-18,0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-16,6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035810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FAS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178.934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4.130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204.783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5.086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574053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IRAK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245.549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5.903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215.680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4.894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908578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BAE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180.055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5.633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181.605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4.517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671185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RUSYA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195.064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3.428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175.153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4.476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9219953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BULGARİSTAN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158.540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4.915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120.383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3.749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-24,1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0715490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SIRBİSTAN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143.485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2.393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16,7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193.371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3.255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612819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LİBYA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154.983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3.448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135.031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3.131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965775"/>
                  </a:ext>
                </a:extLst>
              </a:tr>
              <a:tr h="176006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SUUDİ ARABİSTAN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</a:t>
                      </a:r>
                    </a:p>
                  </a:txBody>
                  <a:tcPr marL="8076" marR="8076" marT="80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68.956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2.075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94.470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2.962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786974"/>
                  </a:ext>
                </a:extLst>
              </a:tr>
              <a:tr h="176006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DİĞER ÜLKELER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2.563.696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62.105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2.227.194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55.789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-13,1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8421346"/>
                  </a:ext>
                </a:extLst>
              </a:tr>
              <a:tr h="217913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9.068.022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271.600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8.721.449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269.456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8076" marR="8076" marT="80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1725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96182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9144000" cy="685654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409700" y="587903"/>
            <a:ext cx="71723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SERAMİK SAĞLIK GEREÇLERİ SEKTÖRÜ                                          (GTİP: 6910)</a:t>
            </a:r>
          </a:p>
        </p:txBody>
      </p:sp>
      <p:sp>
        <p:nvSpPr>
          <p:cNvPr id="14" name="Rectangle 3"/>
          <p:cNvSpPr/>
          <p:nvPr/>
        </p:nvSpPr>
        <p:spPr>
          <a:xfrm>
            <a:off x="2577390" y="1182313"/>
            <a:ext cx="42465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/>
              <a:t>SERAMİK SAĞLIK GEREÇLERİ İHRACATINDA İLK 10 ÜLKE</a:t>
            </a:r>
          </a:p>
          <a:p>
            <a:pPr algn="ctr"/>
            <a:r>
              <a:rPr lang="sv-SE" sz="1400" dirty="0"/>
              <a:t>2019 - 2020 YILLARI</a:t>
            </a:r>
            <a:endParaRPr lang="tr-TR" sz="1400" dirty="0"/>
          </a:p>
        </p:txBody>
      </p:sp>
      <p:sp>
        <p:nvSpPr>
          <p:cNvPr id="17" name="Rectangle 8">
            <a:extLst>
              <a:ext uri="{FF2B5EF4-FFF2-40B4-BE49-F238E27FC236}">
                <a16:creationId xmlns:a16="http://schemas.microsoft.com/office/drawing/2014/main" id="{353E4BB6-0A30-46C1-BDA2-0BAF64A9A7C3}"/>
              </a:ext>
            </a:extLst>
          </p:cNvPr>
          <p:cNvSpPr/>
          <p:nvPr/>
        </p:nvSpPr>
        <p:spPr>
          <a:xfrm>
            <a:off x="895290" y="5771575"/>
            <a:ext cx="339102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2019 yılı birim fiyat ort: 30,0 $/ adet</a:t>
            </a:r>
          </a:p>
          <a:p>
            <a:r>
              <a:rPr lang="tr-TR" sz="1600" dirty="0"/>
              <a:t>2020 yılı birim fiyat ort: 30,9 $/ adet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476358"/>
              </p:ext>
            </p:extLst>
          </p:nvPr>
        </p:nvGraphicFramePr>
        <p:xfrm>
          <a:off x="625152" y="1733550"/>
          <a:ext cx="7857542" cy="3703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358F6B95-9939-4F30-8D7B-E8FF29DDBBBB}"/>
              </a:ext>
            </a:extLst>
          </p:cNvPr>
          <p:cNvSpPr txBox="1">
            <a:spLocks/>
          </p:cNvSpPr>
          <p:nvPr/>
        </p:nvSpPr>
        <p:spPr>
          <a:xfrm>
            <a:off x="3200400" y="642461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/>
              <a:t>13 Ocak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586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464128"/>
            <a:ext cx="717232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TÜRKİYE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’NİN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SSG İHRACATI – Adet ve Ton Karşılaştırması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(2019 – 2020)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21506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13</a:t>
            </a:fld>
            <a:endParaRPr lang="en-US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F9D22FE4-8C8C-4469-A2A2-AA7D007EE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68538"/>
              </p:ext>
            </p:extLst>
          </p:nvPr>
        </p:nvGraphicFramePr>
        <p:xfrm>
          <a:off x="970383" y="1492016"/>
          <a:ext cx="7371184" cy="4572882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33000"/>
                    </a:prstClr>
                  </a:outerShdw>
                </a:effectLst>
              </a:tblPr>
              <a:tblGrid>
                <a:gridCol w="1324227">
                  <a:extLst>
                    <a:ext uri="{9D8B030D-6E8A-4147-A177-3AD203B41FA5}">
                      <a16:colId xmlns:a16="http://schemas.microsoft.com/office/drawing/2014/main" val="2007560532"/>
                    </a:ext>
                  </a:extLst>
                </a:gridCol>
                <a:gridCol w="2317397">
                  <a:extLst>
                    <a:ext uri="{9D8B030D-6E8A-4147-A177-3AD203B41FA5}">
                      <a16:colId xmlns:a16="http://schemas.microsoft.com/office/drawing/2014/main" val="556496425"/>
                    </a:ext>
                  </a:extLst>
                </a:gridCol>
                <a:gridCol w="2281187">
                  <a:extLst>
                    <a:ext uri="{9D8B030D-6E8A-4147-A177-3AD203B41FA5}">
                      <a16:colId xmlns:a16="http://schemas.microsoft.com/office/drawing/2014/main" val="3091921827"/>
                    </a:ext>
                  </a:extLst>
                </a:gridCol>
                <a:gridCol w="1448373">
                  <a:extLst>
                    <a:ext uri="{9D8B030D-6E8A-4147-A177-3AD203B41FA5}">
                      <a16:colId xmlns:a16="http://schemas.microsoft.com/office/drawing/2014/main" val="3805513943"/>
                    </a:ext>
                  </a:extLst>
                </a:gridCol>
              </a:tblGrid>
              <a:tr h="253969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(%) Değişim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60221"/>
                  </a:ext>
                </a:extLst>
              </a:tr>
              <a:tr h="76741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1.000 $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271.600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269.456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84221"/>
                  </a:ext>
                </a:extLst>
              </a:tr>
              <a:tr h="7138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Bin Adet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9.068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8.721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8062422"/>
                  </a:ext>
                </a:extLst>
              </a:tr>
              <a:tr h="696023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164.116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164.453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833278"/>
                  </a:ext>
                </a:extLst>
              </a:tr>
              <a:tr h="7138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Birim fiyat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($/adet)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416481"/>
                  </a:ext>
                </a:extLst>
              </a:tr>
              <a:tr h="7138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Birim fiyat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($/ton)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1.638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7819460"/>
                  </a:ext>
                </a:extLst>
              </a:tr>
              <a:tr h="71387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Kg/adet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55674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1336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12" y="3244850"/>
            <a:ext cx="805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SERAMİK SEKTÖRÜ 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DIŞ TİCARET VERİLERİ</a:t>
            </a: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489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08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54651"/>
            <a:ext cx="71723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DÜNYA SERAMİK İHRACATI (Milyar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$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02097" y="6366943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Trademap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15</a:t>
            </a:fld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1625" y="1833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Metin kutusu 8">
            <a:extLst>
              <a:ext uri="{FF2B5EF4-FFF2-40B4-BE49-F238E27FC236}">
                <a16:creationId xmlns:a16="http://schemas.microsoft.com/office/drawing/2014/main" id="{4F0C249F-161D-4A2E-BBBE-DBA1F5D7F2B9}"/>
              </a:ext>
            </a:extLst>
          </p:cNvPr>
          <p:cNvSpPr txBox="1"/>
          <p:nvPr/>
        </p:nvSpPr>
        <p:spPr>
          <a:xfrm>
            <a:off x="699238" y="5388161"/>
            <a:ext cx="7882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/>
              <a:t>2020 yılında seramik kaplama malzemeleri ihracatının </a:t>
            </a:r>
            <a:r>
              <a:rPr lang="tr-TR" sz="1400" b="1" dirty="0"/>
              <a:t>%5 daralarak 16,5 milyar $ ve seramik sağlık gereçleri ihracatının ise %10 daralarak 10,5 milyar $ </a:t>
            </a:r>
            <a:r>
              <a:rPr lang="tr-TR" sz="1400" dirty="0"/>
              <a:t>olarak gerçekleşeceği tahmin edilmektedir.</a:t>
            </a:r>
          </a:p>
        </p:txBody>
      </p:sp>
      <p:graphicFrame>
        <p:nvGraphicFramePr>
          <p:cNvPr id="14" name="Grafik 13">
            <a:extLst>
              <a:ext uri="{FF2B5EF4-FFF2-40B4-BE49-F238E27FC236}">
                <a16:creationId xmlns:a16="http://schemas.microsoft.com/office/drawing/2014/main" id="{24523F55-1B95-4636-84C3-9F60E2E9C2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6651694"/>
              </p:ext>
            </p:extLst>
          </p:nvPr>
        </p:nvGraphicFramePr>
        <p:xfrm>
          <a:off x="1409700" y="1315624"/>
          <a:ext cx="6362699" cy="3861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08167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12" y="3244850"/>
            <a:ext cx="805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SKM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DIŞ TİCARET VERİLERİ</a:t>
            </a: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06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54651"/>
            <a:ext cx="717232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tr-TR" b="1" dirty="0">
                <a:solidFill>
                  <a:srgbClr val="FF0000"/>
                </a:solidFill>
              </a:rPr>
              <a:t>DÜNYA SKM İHRACATINDA İLK 10 ÜLKE (Milyon $)</a:t>
            </a:r>
            <a:endParaRPr lang="tr-TR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2097" y="6366943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Trademap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17</a:t>
            </a:fld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1625" y="1833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9800" y="1497997"/>
            <a:ext cx="118890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7B8CA6B5-0374-4AF1-A701-80E352138952}"/>
              </a:ext>
            </a:extLst>
          </p:cNvPr>
          <p:cNvSpPr txBox="1"/>
          <p:nvPr/>
        </p:nvSpPr>
        <p:spPr>
          <a:xfrm>
            <a:off x="699238" y="5283244"/>
            <a:ext cx="78827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/>
              <a:t>2019 yılında en fazla ihracat gerçekleştiren ülke Çin olurken Hindistan 4. büyük pazar olmuştur. 2020 yılında halihazırda </a:t>
            </a:r>
            <a:r>
              <a:rPr lang="tr-TR" sz="1400" b="1" dirty="0"/>
              <a:t>Çin ve Hindistan’a ilişkin Q3 dönemi ihracatı açıklanmamıştır. </a:t>
            </a:r>
            <a:r>
              <a:rPr lang="tr-TR" sz="1400" dirty="0"/>
              <a:t>Öte yandan Çin’in 2020 yılı Q1-Q2 dönemi ihracatı 1,6 milyar $ olarak gerçekleşirken Hindistan’a ait 2020 yılı verisi bulunmamaktadır.</a:t>
            </a:r>
          </a:p>
        </p:txBody>
      </p:sp>
      <p:graphicFrame>
        <p:nvGraphicFramePr>
          <p:cNvPr id="12" name="Grafik 11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39255411"/>
              </p:ext>
            </p:extLst>
          </p:nvPr>
        </p:nvGraphicFramePr>
        <p:xfrm>
          <a:off x="1068309" y="1442271"/>
          <a:ext cx="6980222" cy="39177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842698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54651"/>
            <a:ext cx="717232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tr-TR" b="1" dirty="0">
                <a:solidFill>
                  <a:srgbClr val="FF0000"/>
                </a:solidFill>
              </a:rPr>
              <a:t>DÜNYA SKM İTHALATINDA İLK 10 ÜLKE (Milyon $)</a:t>
            </a:r>
            <a:endParaRPr lang="tr-TR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2097" y="6366943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Trademap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18</a:t>
            </a:fld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1625" y="1833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9800" y="1497997"/>
            <a:ext cx="118890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1718264-4FEC-4239-ACA1-46F45692308E}"/>
              </a:ext>
            </a:extLst>
          </p:cNvPr>
          <p:cNvSpPr txBox="1"/>
          <p:nvPr/>
        </p:nvSpPr>
        <p:spPr>
          <a:xfrm>
            <a:off x="1385646" y="1203770"/>
            <a:ext cx="6975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Trademap</a:t>
            </a:r>
            <a:r>
              <a:rPr lang="tr-TR" sz="1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tarafından henüz açıklanmış olan ülke istatistiklerine göre</a:t>
            </a:r>
            <a:endParaRPr lang="tr-TR" sz="1400" b="1" i="1" dirty="0"/>
          </a:p>
        </p:txBody>
      </p:sp>
      <p:graphicFrame>
        <p:nvGraphicFramePr>
          <p:cNvPr id="14" name="Grafik 13">
            <a:extLst>
              <a:ext uri="{FF2B5EF4-FFF2-40B4-BE49-F238E27FC236}">
                <a16:creationId xmlns:a16="http://schemas.microsoft.com/office/drawing/2014/main" id="{C2BD3362-EDD8-4BCF-83F2-A60650896E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5522610"/>
              </p:ext>
            </p:extLst>
          </p:nvPr>
        </p:nvGraphicFramePr>
        <p:xfrm>
          <a:off x="939800" y="1642628"/>
          <a:ext cx="7504963" cy="4394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9648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12" y="3244850"/>
            <a:ext cx="805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SKM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İHRAÇ BİRİM FİYATLARI</a:t>
            </a: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118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12" y="3244850"/>
            <a:ext cx="8054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TÜRKİYE’NİN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SERAMİK SEKTÖRÜ 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İHRACATI</a:t>
            </a: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5392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26"/>
            <a:ext cx="9144000" cy="685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663" y="6312282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</a:t>
            </a:r>
            <a:r>
              <a:rPr lang="tr-TR" sz="1400" i="1" dirty="0" err="1"/>
              <a:t>Trademap</a:t>
            </a:r>
            <a:endParaRPr lang="tr-TR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 dirty="0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20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0" y="600782"/>
            <a:ext cx="717232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ALMANYA PAZARINDA SKM İHRAÇ BİRİM FİYATLARI (OCAK-EYLÜL 2020)</a:t>
            </a: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9B5D8ECD-E34E-464E-85AF-544D1951DF05}"/>
              </a:ext>
            </a:extLst>
          </p:cNvPr>
          <p:cNvSpPr txBox="1"/>
          <p:nvPr/>
        </p:nvSpPr>
        <p:spPr>
          <a:xfrm>
            <a:off x="927222" y="4447951"/>
            <a:ext cx="7463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Ocak-Eylül dönemi ülkemiz ihracat birim fiyatı TÜİK verilerine göre 373 $/Ton ve 6,3 $/m2 olarak gerçekleşmiştir.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Kg/m2=18,3 olarak hesaplanmıştır.</a:t>
            </a:r>
          </a:p>
        </p:txBody>
      </p:sp>
      <p:graphicFrame>
        <p:nvGraphicFramePr>
          <p:cNvPr id="10" name="Nesne 9">
            <a:extLst>
              <a:ext uri="{FF2B5EF4-FFF2-40B4-BE49-F238E27FC236}">
                <a16:creationId xmlns:a16="http://schemas.microsoft.com/office/drawing/2014/main" id="{0AA05ED5-5BDE-41C9-976E-1A985489E2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8217856"/>
              </p:ext>
            </p:extLst>
          </p:nvPr>
        </p:nvGraphicFramePr>
        <p:xfrm>
          <a:off x="1010252" y="1694082"/>
          <a:ext cx="7380409" cy="231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715185" imgH="2104997" progId="Excel.Sheet.8">
                  <p:embed/>
                </p:oleObj>
              </mc:Choice>
              <mc:Fallback>
                <p:oleObj name="Worksheet" r:id="rId3" imgW="6715185" imgH="21049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10252" y="1694082"/>
                        <a:ext cx="7380409" cy="2313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89458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26"/>
            <a:ext cx="9144000" cy="685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663" y="6312282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</a:t>
            </a:r>
            <a:r>
              <a:rPr lang="tr-TR" sz="1400" i="1" dirty="0" err="1"/>
              <a:t>Trademap</a:t>
            </a:r>
            <a:endParaRPr lang="tr-TR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21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0" y="600782"/>
            <a:ext cx="717232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ABD PAZARINDA SKM İHRAÇ BİRİM FİYATLARI (OCAK-EYLÜL 2020)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C563ED39-AE6C-48BA-AD89-C3C9310CDD2A}"/>
              </a:ext>
            </a:extLst>
          </p:cNvPr>
          <p:cNvSpPr txBox="1"/>
          <p:nvPr/>
        </p:nvSpPr>
        <p:spPr>
          <a:xfrm>
            <a:off x="887905" y="4706825"/>
            <a:ext cx="7463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Ocak-Eylül dönemi ülkemiz ihracat birim fiyatı TÜİK verilerine göre 290 $/Ton ve 5,4 $/</a:t>
            </a:r>
            <a:r>
              <a:rPr lang="tr-TR" sz="1600" dirty="0" err="1"/>
              <a:t>adt</a:t>
            </a:r>
            <a:r>
              <a:rPr lang="tr-TR" sz="1600" dirty="0"/>
              <a:t> olarak gerçekleşmiştir.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Kg/m2=18,3 olarak hesaplanmıştır.</a:t>
            </a:r>
          </a:p>
        </p:txBody>
      </p:sp>
      <p:graphicFrame>
        <p:nvGraphicFramePr>
          <p:cNvPr id="15" name="Nesne 14">
            <a:extLst>
              <a:ext uri="{FF2B5EF4-FFF2-40B4-BE49-F238E27FC236}">
                <a16:creationId xmlns:a16="http://schemas.microsoft.com/office/drawing/2014/main" id="{97944696-ACD6-4EA0-A4E1-DB78B1813D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0889035"/>
              </p:ext>
            </p:extLst>
          </p:nvPr>
        </p:nvGraphicFramePr>
        <p:xfrm>
          <a:off x="657225" y="1773951"/>
          <a:ext cx="7924800" cy="2404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924800" imgH="2333767" progId="Excel.Sheet.8">
                  <p:embed/>
                </p:oleObj>
              </mc:Choice>
              <mc:Fallback>
                <p:oleObj name="Worksheet" r:id="rId3" imgW="7924800" imgH="233376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57225" y="1773951"/>
                        <a:ext cx="7924800" cy="2404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7158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26"/>
            <a:ext cx="9144000" cy="685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663" y="6312282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</a:t>
            </a:r>
            <a:r>
              <a:rPr lang="tr-TR" sz="1400" i="1" dirty="0" err="1"/>
              <a:t>Trademap</a:t>
            </a:r>
            <a:endParaRPr lang="tr-TR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22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0" y="600782"/>
            <a:ext cx="717232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İNGİLTERE PAZARINDA SKM İHRAÇ BİRİM FİYATLARI (OCAK-EYLÜL 2020)</a:t>
            </a:r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894B3FB7-815A-4D7D-89F8-8FDCC5B3E9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5520067"/>
              </p:ext>
            </p:extLst>
          </p:nvPr>
        </p:nvGraphicFramePr>
        <p:xfrm>
          <a:off x="993375" y="1713343"/>
          <a:ext cx="7419975" cy="1940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419867" imgH="1838225" progId="Excel.Sheet.8">
                  <p:embed/>
                </p:oleObj>
              </mc:Choice>
              <mc:Fallback>
                <p:oleObj name="Worksheet" r:id="rId3" imgW="7419867" imgH="1838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3375" y="1713343"/>
                        <a:ext cx="7419975" cy="19400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etin kutusu 9">
            <a:extLst>
              <a:ext uri="{FF2B5EF4-FFF2-40B4-BE49-F238E27FC236}">
                <a16:creationId xmlns:a16="http://schemas.microsoft.com/office/drawing/2014/main" id="{C328B95A-8753-4925-9159-B26344C59A9D}"/>
              </a:ext>
            </a:extLst>
          </p:cNvPr>
          <p:cNvSpPr txBox="1"/>
          <p:nvPr/>
        </p:nvSpPr>
        <p:spPr>
          <a:xfrm>
            <a:off x="1118586" y="4511889"/>
            <a:ext cx="7463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Ocak-Eylül dönemi ülkemiz ihracat birim fiyatı TÜİK verilerine göre 310 $/Ton  ve 6,3 $/m2 olarak gerçekleşmiştir.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Kg/m2=18,3 olarak hesaplanmıştır.</a:t>
            </a:r>
          </a:p>
        </p:txBody>
      </p:sp>
    </p:spTree>
    <p:extLst>
      <p:ext uri="{BB962C8B-B14F-4D97-AF65-F5344CB8AC3E}">
        <p14:creationId xmlns:p14="http://schemas.microsoft.com/office/powerpoint/2010/main" val="2353882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26"/>
            <a:ext cx="9144000" cy="685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663" y="6312282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</a:t>
            </a:r>
            <a:r>
              <a:rPr lang="tr-TR" sz="1400" i="1" dirty="0" err="1"/>
              <a:t>Trademap</a:t>
            </a:r>
            <a:endParaRPr lang="tr-TR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23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0" y="600782"/>
            <a:ext cx="717232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FRANSA PAZARINDA SKM İHRAÇ BİRİM FİYATLARI (OCAK-EYLÜL 2020)</a:t>
            </a:r>
          </a:p>
        </p:txBody>
      </p:sp>
      <p:graphicFrame>
        <p:nvGraphicFramePr>
          <p:cNvPr id="4" name="Nesne 3">
            <a:extLst>
              <a:ext uri="{FF2B5EF4-FFF2-40B4-BE49-F238E27FC236}">
                <a16:creationId xmlns:a16="http://schemas.microsoft.com/office/drawing/2014/main" id="{A90201A9-6C5F-4A56-8CC1-C714935997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568043"/>
              </p:ext>
            </p:extLst>
          </p:nvPr>
        </p:nvGraphicFramePr>
        <p:xfrm>
          <a:off x="910886" y="1958874"/>
          <a:ext cx="7404624" cy="21078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6457926" imgH="1838225" progId="Excel.Sheet.8">
                  <p:embed/>
                </p:oleObj>
              </mc:Choice>
              <mc:Fallback>
                <p:oleObj name="Worksheet" r:id="rId3" imgW="6457926" imgH="1838225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0886" y="1958874"/>
                        <a:ext cx="7404624" cy="21078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Metin kutusu 9">
            <a:extLst>
              <a:ext uri="{FF2B5EF4-FFF2-40B4-BE49-F238E27FC236}">
                <a16:creationId xmlns:a16="http://schemas.microsoft.com/office/drawing/2014/main" id="{3CFF4D5E-2387-4EDA-A168-BB59DCCD8087}"/>
              </a:ext>
            </a:extLst>
          </p:cNvPr>
          <p:cNvSpPr txBox="1"/>
          <p:nvPr/>
        </p:nvSpPr>
        <p:spPr>
          <a:xfrm>
            <a:off x="1118586" y="4511889"/>
            <a:ext cx="74634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Ocak-Eylül dönemi ülkemiz ihracat birim fiyatı TÜİK verilerine göre 354 $/Ton ve 6,3 $/m2 olarak gerçekleşmiştir.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Kg/m2=18,3 olarak hesaplanmıştır.</a:t>
            </a:r>
          </a:p>
        </p:txBody>
      </p:sp>
    </p:spTree>
    <p:extLst>
      <p:ext uri="{BB962C8B-B14F-4D97-AF65-F5344CB8AC3E}">
        <p14:creationId xmlns:p14="http://schemas.microsoft.com/office/powerpoint/2010/main" val="1205082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12" y="3244850"/>
            <a:ext cx="805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SSG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DIŞ TİCARET VERİLERİ</a:t>
            </a: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6161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2" y="-42233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54651"/>
            <a:ext cx="7172325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tr-TR" b="1" dirty="0">
                <a:solidFill>
                  <a:srgbClr val="FF0000"/>
                </a:solidFill>
              </a:rPr>
              <a:t>DÜNYA SSG İHRACATINDA İLK 10 ÜLKE </a:t>
            </a:r>
            <a:r>
              <a:rPr lang="tr-TR" b="1">
                <a:solidFill>
                  <a:srgbClr val="FF0000"/>
                </a:solidFill>
              </a:rPr>
              <a:t>(Milyon </a:t>
            </a:r>
            <a:r>
              <a:rPr lang="tr-TR" b="1" dirty="0">
                <a:solidFill>
                  <a:srgbClr val="FF0000"/>
                </a:solidFill>
              </a:rPr>
              <a:t>$)</a:t>
            </a:r>
            <a:endParaRPr lang="tr-TR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2097" y="6366943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Trademap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25</a:t>
            </a:fld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1625" y="1833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9800" y="1497997"/>
            <a:ext cx="118890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CCF1BF64-C6F5-49F1-B127-1CA55BEAF9B5}"/>
              </a:ext>
            </a:extLst>
          </p:cNvPr>
          <p:cNvSpPr txBox="1"/>
          <p:nvPr/>
        </p:nvSpPr>
        <p:spPr>
          <a:xfrm>
            <a:off x="1063690" y="5474391"/>
            <a:ext cx="76790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1400" dirty="0"/>
              <a:t>2019 yılında en fazla ihracat gerçekleştiren ülke Çin ve 2. ülke Meksika olurken 2020 yılında halihazırda </a:t>
            </a:r>
            <a:r>
              <a:rPr lang="tr-TR" sz="1400" b="1" dirty="0"/>
              <a:t>Çin’e ilişkin Q3 dönemi ihracatı açıklanmamıştır</a:t>
            </a:r>
            <a:r>
              <a:rPr lang="tr-TR" sz="1400" dirty="0"/>
              <a:t>. Öte yandan ülkenin 2020 yılı Q1-Q2 dönemi ihracatı 3,1 milyar $ olarak gerçekleşirken Meksika’ya ait 2020 yılı verisi bulunmamaktadır.</a:t>
            </a:r>
          </a:p>
        </p:txBody>
      </p:sp>
      <p:graphicFrame>
        <p:nvGraphicFramePr>
          <p:cNvPr id="13" name="Grafik 12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9589038"/>
              </p:ext>
            </p:extLst>
          </p:nvPr>
        </p:nvGraphicFramePr>
        <p:xfrm>
          <a:off x="1063690" y="1497997"/>
          <a:ext cx="7518335" cy="37551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25597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54651"/>
            <a:ext cx="71723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tr-TR" b="1" dirty="0">
                <a:solidFill>
                  <a:srgbClr val="FF0000"/>
                </a:solidFill>
              </a:rPr>
              <a:t>DÜNYA SSG İTHALATINDA İLK 10 ÜLKE (Milyon $)</a:t>
            </a:r>
            <a:endParaRPr lang="tr-TR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2097" y="6366943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Trademap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26</a:t>
            </a:fld>
            <a:endParaRPr lang="en-US" dirty="0"/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1625" y="1833976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939800" y="1497997"/>
            <a:ext cx="1188905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6C3819F5-650B-4A6A-9774-898947D65641}"/>
              </a:ext>
            </a:extLst>
          </p:cNvPr>
          <p:cNvSpPr txBox="1"/>
          <p:nvPr/>
        </p:nvSpPr>
        <p:spPr>
          <a:xfrm>
            <a:off x="1385646" y="1203770"/>
            <a:ext cx="6975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1400" b="1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Trademap</a:t>
            </a:r>
            <a:r>
              <a:rPr lang="tr-TR" sz="1400" b="1" i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tarafından henüz açıklanmış olan ülke istatistiklerine göre</a:t>
            </a:r>
            <a:endParaRPr lang="tr-TR" sz="1400" b="1" i="1" dirty="0"/>
          </a:p>
        </p:txBody>
      </p:sp>
      <p:graphicFrame>
        <p:nvGraphicFramePr>
          <p:cNvPr id="15" name="Grafik 14">
            <a:extLst>
              <a:ext uri="{FF2B5EF4-FFF2-40B4-BE49-F238E27FC236}">
                <a16:creationId xmlns:a16="http://schemas.microsoft.com/office/drawing/2014/main" id="{00000000-0008-0000-05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9669252"/>
              </p:ext>
            </p:extLst>
          </p:nvPr>
        </p:nvGraphicFramePr>
        <p:xfrm>
          <a:off x="1047565" y="1697605"/>
          <a:ext cx="7004482" cy="43469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9562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12" y="3244850"/>
            <a:ext cx="805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DÜNYA SSG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İHRAÇ BİRİM FİYATLARI</a:t>
            </a: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268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26"/>
            <a:ext cx="9144000" cy="685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663" y="6312282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</a:t>
            </a:r>
            <a:r>
              <a:rPr lang="tr-TR" sz="1400" i="1" dirty="0" err="1"/>
              <a:t>Trademap</a:t>
            </a:r>
            <a:endParaRPr lang="tr-TR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28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0" y="600782"/>
            <a:ext cx="71723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ALMANYA PAZARINDA SSG İHRAÇ BİRİM FİYATLARI ( OCAK-EYLÜL 2020)</a:t>
            </a:r>
          </a:p>
        </p:txBody>
      </p:sp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F6D85377-89D0-47C1-8C5E-5B136EBCBE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90571"/>
              </p:ext>
            </p:extLst>
          </p:nvPr>
        </p:nvGraphicFramePr>
        <p:xfrm>
          <a:off x="261937" y="1968091"/>
          <a:ext cx="8620125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20281" imgH="2104997" progId="Excel.Sheet.8">
                  <p:embed/>
                </p:oleObj>
              </mc:Choice>
              <mc:Fallback>
                <p:oleObj name="Worksheet" r:id="rId3" imgW="8620281" imgH="21049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1937" y="1968091"/>
                        <a:ext cx="8620125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13B8C7A0-92C1-4215-913E-55ABF3855A02}"/>
              </a:ext>
            </a:extLst>
          </p:cNvPr>
          <p:cNvSpPr txBox="1"/>
          <p:nvPr/>
        </p:nvSpPr>
        <p:spPr>
          <a:xfrm>
            <a:off x="933061" y="4388348"/>
            <a:ext cx="750072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Ocak-Eylül dönemi ülkemiz ihracat birim fiyatı TÜİK verilerine göre </a:t>
            </a:r>
            <a:r>
              <a:rPr lang="tr-TR" sz="1600" dirty="0">
                <a:solidFill>
                  <a:prstClr val="black"/>
                </a:solidFill>
                <a:latin typeface="Calibri"/>
              </a:rPr>
              <a:t>1980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$/Ton ve 33,3 $/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adt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olarak gerçekleşmiştir.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Kg/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adt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=18,8 olarak hesaplanmıştır.</a:t>
            </a:r>
          </a:p>
        </p:txBody>
      </p:sp>
    </p:spTree>
    <p:extLst>
      <p:ext uri="{BB962C8B-B14F-4D97-AF65-F5344CB8AC3E}">
        <p14:creationId xmlns:p14="http://schemas.microsoft.com/office/powerpoint/2010/main" val="4081541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26"/>
            <a:ext cx="9144000" cy="685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663" y="6312282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</a:t>
            </a:r>
            <a:r>
              <a:rPr lang="tr-TR" sz="1400" i="1" dirty="0" err="1"/>
              <a:t>Trademap</a:t>
            </a:r>
            <a:endParaRPr lang="tr-TR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29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0" y="600782"/>
            <a:ext cx="7172325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FRANSA PAZARINDA SSG İHRAÇ BİRİM FİYATLARI ( OCAK-EYLÜL 2020 )</a:t>
            </a:r>
          </a:p>
        </p:txBody>
      </p:sp>
      <p:sp>
        <p:nvSpPr>
          <p:cNvPr id="10" name="Metin kutusu 9">
            <a:extLst>
              <a:ext uri="{FF2B5EF4-FFF2-40B4-BE49-F238E27FC236}">
                <a16:creationId xmlns:a16="http://schemas.microsoft.com/office/drawing/2014/main" id="{5EA05E50-2545-46CB-B070-018A5F11C7C7}"/>
              </a:ext>
            </a:extLst>
          </p:cNvPr>
          <p:cNvSpPr txBox="1"/>
          <p:nvPr/>
        </p:nvSpPr>
        <p:spPr>
          <a:xfrm>
            <a:off x="1118586" y="4245088"/>
            <a:ext cx="690682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Ocak-Eylül dönemi ülkemiz ihracat birim fiyatı TÜİK verilerine göre 1326 $/Ton ve 38,4 $/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adt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olarak gerçekleşmiştir.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tr-T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Kg/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adt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=18,8 olarak hesaplanmıştır.</a:t>
            </a:r>
          </a:p>
        </p:txBody>
      </p:sp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5703C385-F0FA-48EF-9F33-9CD05705DE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629837"/>
              </p:ext>
            </p:extLst>
          </p:nvPr>
        </p:nvGraphicFramePr>
        <p:xfrm>
          <a:off x="639763" y="2024063"/>
          <a:ext cx="8112125" cy="211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8658237" imgH="2104997" progId="Excel.Sheet.8">
                  <p:embed/>
                </p:oleObj>
              </mc:Choice>
              <mc:Fallback>
                <p:oleObj name="Worksheet" r:id="rId3" imgW="8658237" imgH="21049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9763" y="2024063"/>
                        <a:ext cx="8112125" cy="21129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465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372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464128"/>
            <a:ext cx="717232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TÜRKİYE GENELİ SERAMİK SEKTÖRÜ İHRACATI (M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ilyon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$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(2000-2020)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3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>
          <a:xfrm>
            <a:off x="3200401" y="6280411"/>
            <a:ext cx="2895600" cy="365125"/>
          </a:xfrm>
        </p:spPr>
        <p:txBody>
          <a:bodyPr/>
          <a:lstStyle/>
          <a:p>
            <a:r>
              <a:rPr lang="en-US"/>
              <a:t>13 Ocak 2021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58A946-1EA2-425E-8D06-DE79CCD874E4}"/>
              </a:ext>
            </a:extLst>
          </p:cNvPr>
          <p:cNvSpPr txBox="1"/>
          <p:nvPr/>
        </p:nvSpPr>
        <p:spPr>
          <a:xfrm>
            <a:off x="26372" y="4759409"/>
            <a:ext cx="90912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600" b="1" dirty="0">
                <a:latin typeface="+mj-lt"/>
                <a:cs typeface="Times New Roman" panose="02020603050405020304" pitchFamily="18" charset="0"/>
              </a:rPr>
              <a:t>Sektör toplamında son 20 yılın en yüksek ihracatı 2020 yılında kaydedilmiştir. </a:t>
            </a:r>
            <a:endParaRPr lang="tr-TR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Resim 13">
            <a:extLst>
              <a:ext uri="{FF2B5EF4-FFF2-40B4-BE49-F238E27FC236}">
                <a16:creationId xmlns:a16="http://schemas.microsoft.com/office/drawing/2014/main" id="{BAED8BD9-430D-4FBA-BC0D-F1F1EE618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22" y="2121763"/>
            <a:ext cx="9046606" cy="2210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1381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26"/>
            <a:ext cx="9144000" cy="685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663" y="6312282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</a:t>
            </a:r>
            <a:r>
              <a:rPr lang="tr-TR" sz="1400" i="1" dirty="0" err="1"/>
              <a:t>Trademap</a:t>
            </a:r>
            <a:endParaRPr lang="tr-TR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30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0" y="600782"/>
            <a:ext cx="7172325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İNGİLTERE PAZARINDA SSG İHRAÇ BİRİM FİYATLARI (OCAK-EYLÜL)</a:t>
            </a:r>
          </a:p>
        </p:txBody>
      </p:sp>
      <p:graphicFrame>
        <p:nvGraphicFramePr>
          <p:cNvPr id="7" name="Nesne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0067589"/>
              </p:ext>
            </p:extLst>
          </p:nvPr>
        </p:nvGraphicFramePr>
        <p:xfrm>
          <a:off x="1250950" y="3878263"/>
          <a:ext cx="6726238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267481" imgH="581139" progId="Excel.Sheet.12">
                  <p:embed/>
                </p:oleObj>
              </mc:Choice>
              <mc:Fallback>
                <p:oleObj name="Worksheet" r:id="rId3" imgW="5267481" imgH="5811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50950" y="3878263"/>
                        <a:ext cx="6726238" cy="741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Nesne 7">
            <a:extLst>
              <a:ext uri="{FF2B5EF4-FFF2-40B4-BE49-F238E27FC236}">
                <a16:creationId xmlns:a16="http://schemas.microsoft.com/office/drawing/2014/main" id="{E1E6DF50-A85A-4B89-A065-D0FD872F84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9937932"/>
              </p:ext>
            </p:extLst>
          </p:nvPr>
        </p:nvGraphicFramePr>
        <p:xfrm>
          <a:off x="287369" y="2074715"/>
          <a:ext cx="8748328" cy="1982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5" imgW="8467689" imgH="2104997" progId="Excel.Sheet.8">
                  <p:embed/>
                </p:oleObj>
              </mc:Choice>
              <mc:Fallback>
                <p:oleObj name="Worksheet" r:id="rId5" imgW="8467689" imgH="21049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7369" y="2074715"/>
                        <a:ext cx="8748328" cy="1982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F938558B-4ADE-4B5B-B982-F4EB0BF1B319}"/>
              </a:ext>
            </a:extLst>
          </p:cNvPr>
          <p:cNvSpPr txBox="1"/>
          <p:nvPr/>
        </p:nvSpPr>
        <p:spPr>
          <a:xfrm>
            <a:off x="1096392" y="4366510"/>
            <a:ext cx="69512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>
                <a:latin typeface="+mj-lt"/>
              </a:rPr>
              <a:t>Ocak-Eylül dönemi ülkemiz ihracat birim fiyatı TÜİK verilerine göre 1739 $/Ton ve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33,5 $/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adt</a:t>
            </a:r>
            <a:r>
              <a:rPr lang="tr-TR" sz="1600" dirty="0">
                <a:latin typeface="+mj-lt"/>
              </a:rPr>
              <a:t> olarak gerçekleşmiştir.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600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>
                <a:latin typeface="+mj-lt"/>
              </a:rPr>
              <a:t>Kg/</a:t>
            </a:r>
            <a:r>
              <a:rPr lang="tr-TR" sz="1600" dirty="0" err="1">
                <a:latin typeface="+mj-lt"/>
              </a:rPr>
              <a:t>adt</a:t>
            </a:r>
            <a:r>
              <a:rPr lang="tr-TR" sz="1600" dirty="0">
                <a:latin typeface="+mj-lt"/>
              </a:rPr>
              <a:t>=18,8 olarak hesaplanmıştır.</a:t>
            </a:r>
          </a:p>
        </p:txBody>
      </p:sp>
    </p:spTree>
    <p:extLst>
      <p:ext uri="{BB962C8B-B14F-4D97-AF65-F5344CB8AC3E}">
        <p14:creationId xmlns:p14="http://schemas.microsoft.com/office/powerpoint/2010/main" val="26269305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526"/>
            <a:ext cx="9144000" cy="685654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397663" y="6312282"/>
            <a:ext cx="1542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i="1" dirty="0"/>
              <a:t>Kaynak: </a:t>
            </a:r>
            <a:r>
              <a:rPr lang="tr-TR" sz="1400" i="1" dirty="0" err="1"/>
              <a:t>Trademap</a:t>
            </a:r>
            <a:endParaRPr lang="tr-TR" sz="1400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550241"/>
            <a:ext cx="2895600" cy="365125"/>
          </a:xfrm>
        </p:spPr>
        <p:txBody>
          <a:bodyPr/>
          <a:lstStyle/>
          <a:p>
            <a:r>
              <a:rPr lang="tr-TR" dirty="0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02097" y="6520832"/>
            <a:ext cx="2133600" cy="365125"/>
          </a:xfrm>
        </p:spPr>
        <p:txBody>
          <a:bodyPr/>
          <a:lstStyle/>
          <a:p>
            <a:fld id="{3F602937-E099-AA4F-9058-3F48D7586F09}" type="slidenum">
              <a:rPr lang="en-US" smtClean="0"/>
              <a:t>31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409700" y="600782"/>
            <a:ext cx="7172325" cy="344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sz="16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İTALYA PAZARINDA SSG İHRAÇ BİRİM FİYATLARI (2020 OCAK-EYLÜL)</a:t>
            </a:r>
          </a:p>
        </p:txBody>
      </p:sp>
      <p:graphicFrame>
        <p:nvGraphicFramePr>
          <p:cNvPr id="7" name="Nesne 6">
            <a:extLst>
              <a:ext uri="{FF2B5EF4-FFF2-40B4-BE49-F238E27FC236}">
                <a16:creationId xmlns:a16="http://schemas.microsoft.com/office/drawing/2014/main" id="{719BA235-758E-4E07-B320-B7907B1BA0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3663524"/>
              </p:ext>
            </p:extLst>
          </p:nvPr>
        </p:nvGraphicFramePr>
        <p:xfrm>
          <a:off x="1038225" y="1697038"/>
          <a:ext cx="7377113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543704" imgH="2295383" progId="Excel.Sheet.12">
                  <p:embed/>
                </p:oleObj>
              </mc:Choice>
              <mc:Fallback>
                <p:oleObj name="Worksheet" r:id="rId3" imgW="7543704" imgH="229538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38225" y="1697038"/>
                        <a:ext cx="7377113" cy="243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Metin kutusu 10">
            <a:extLst>
              <a:ext uri="{FF2B5EF4-FFF2-40B4-BE49-F238E27FC236}">
                <a16:creationId xmlns:a16="http://schemas.microsoft.com/office/drawing/2014/main" id="{789FF13A-9072-41E8-AD01-26DCF4D298BD}"/>
              </a:ext>
            </a:extLst>
          </p:cNvPr>
          <p:cNvSpPr txBox="1"/>
          <p:nvPr/>
        </p:nvSpPr>
        <p:spPr>
          <a:xfrm>
            <a:off x="1096391" y="4370198"/>
            <a:ext cx="717986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Ocak-Eylül dönemi ülkemiz ihracat birim fiyatı TÜİK verilerine göre 1369 $/Ton ve 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29,9 $/</a:t>
            </a:r>
            <a:r>
              <a:rPr kumimoji="0" lang="tr-T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adt</a:t>
            </a:r>
            <a:r>
              <a:rPr kumimoji="0" 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tr-TR" sz="1600" dirty="0"/>
              <a:t>olarak gerçekleşmiştir.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tr-TR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tr-TR" sz="1600" dirty="0"/>
              <a:t>Kg/</a:t>
            </a:r>
            <a:r>
              <a:rPr lang="tr-TR" sz="1600" dirty="0" err="1"/>
              <a:t>adt</a:t>
            </a:r>
            <a:r>
              <a:rPr lang="tr-TR" sz="1600" dirty="0"/>
              <a:t>=18,8 olarak hesaplanmıştır</a:t>
            </a:r>
            <a:r>
              <a:rPr lang="tr-TR" sz="1800" dirty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439412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1" y="1453607"/>
            <a:ext cx="768689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400" b="1" i="1" dirty="0">
                <a:cs typeface="Times New Roman" panose="02020603050405020304" pitchFamily="18" charset="0"/>
              </a:rPr>
              <a:t>TEŞEKKÜRLER...</a:t>
            </a:r>
            <a:endParaRPr lang="en-US" sz="3400" b="1" i="1" dirty="0">
              <a:cs typeface="Times New Roman" panose="02020603050405020304" pitchFamily="18" charset="0"/>
            </a:endParaRPr>
          </a:p>
          <a:p>
            <a:endParaRPr lang="en-US" sz="3400" b="1" i="1" dirty="0">
              <a:cs typeface="Times New Roman" panose="02020603050405020304" pitchFamily="18" charset="0"/>
            </a:endParaRPr>
          </a:p>
          <a:p>
            <a:r>
              <a:rPr lang="en-US" sz="3400" b="1" i="1" dirty="0">
                <a:cs typeface="Times New Roman" panose="02020603050405020304" pitchFamily="18" charset="0"/>
              </a:rPr>
              <a:t>ERDEM ÇENESİZ </a:t>
            </a:r>
          </a:p>
          <a:p>
            <a:r>
              <a:rPr lang="en-US" sz="3400" b="1" i="1" dirty="0">
                <a:cs typeface="Times New Roman" panose="02020603050405020304" pitchFamily="18" charset="0"/>
              </a:rPr>
              <a:t>YÖNETİM KURULU BAŞKANI</a:t>
            </a:r>
          </a:p>
          <a:p>
            <a:endParaRPr lang="tr-TR" sz="4800" b="1" dirty="0"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57475" y="5582622"/>
            <a:ext cx="62674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tr-T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tr-TR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 descr="C:\Users\TARHANE\Desktop\Twitter-İnstagram-Facebook-Takipçi-Kasma-Çalışma-Mantığı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91212"/>
            <a:ext cx="1722562" cy="96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643063" y="6112996"/>
            <a:ext cx="28051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b="1" i="1" dirty="0">
                <a:cs typeface="Times New Roman" panose="02020603050405020304" pitchFamily="18" charset="0"/>
              </a:rPr>
              <a:t>@landofceramics</a:t>
            </a:r>
            <a:endParaRPr lang="tr-TR" sz="3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32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5757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13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12" y="3244850"/>
            <a:ext cx="8054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SERAMİK KAPLAMA MALZEMELERİ SEKTÖRÜ 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(SKM)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08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461772"/>
            <a:ext cx="717232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SERAMİK KAPLAMA MALZEMELERİ İHRACATI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(2000 - 2020) </a:t>
            </a:r>
            <a:endParaRPr lang="en-US" b="1" dirty="0">
              <a:solidFill>
                <a:srgbClr val="FF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Değer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ilyon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$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B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irim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Fiyat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: m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51011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9" name="Chart 3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369176"/>
              </p:ext>
            </p:extLst>
          </p:nvPr>
        </p:nvGraphicFramePr>
        <p:xfrm>
          <a:off x="662727" y="1426217"/>
          <a:ext cx="7818545" cy="4810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59759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616499"/>
            <a:ext cx="71723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TÜRKİYE’NİN 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ÜLKE BAZINDA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SKM İHRACATI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(2019 – 2020)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5151" y="6087612"/>
            <a:ext cx="81676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1400" dirty="0"/>
              <a:t>Sıralama 2020 yılı «</a:t>
            </a:r>
            <a:r>
              <a:rPr lang="tr-TR" sz="1400" b="1" dirty="0"/>
              <a:t>değer (M</a:t>
            </a:r>
            <a:r>
              <a:rPr lang="en-US" sz="1400" b="1" dirty="0" err="1"/>
              <a:t>ilyon</a:t>
            </a:r>
            <a:r>
              <a:rPr lang="en-US" sz="1400" b="1" dirty="0"/>
              <a:t> $</a:t>
            </a:r>
            <a:r>
              <a:rPr lang="tr-TR" sz="1400" b="1" dirty="0"/>
              <a:t>)</a:t>
            </a:r>
            <a:r>
              <a:rPr lang="tr-TR" sz="1400" dirty="0"/>
              <a:t>» büyüklüğüne göre yapılmıştır.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21506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B7DF5440-F65B-41A6-861F-FA1BE4EBD9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38928"/>
              </p:ext>
            </p:extLst>
          </p:nvPr>
        </p:nvGraphicFramePr>
        <p:xfrm>
          <a:off x="736846" y="1269509"/>
          <a:ext cx="7670308" cy="4778204"/>
        </p:xfrm>
        <a:graphic>
          <a:graphicData uri="http://schemas.openxmlformats.org/drawingml/2006/table">
            <a:tbl>
              <a:tblPr/>
              <a:tblGrid>
                <a:gridCol w="392019">
                  <a:extLst>
                    <a:ext uri="{9D8B030D-6E8A-4147-A177-3AD203B41FA5}">
                      <a16:colId xmlns:a16="http://schemas.microsoft.com/office/drawing/2014/main" val="1623964288"/>
                    </a:ext>
                  </a:extLst>
                </a:gridCol>
                <a:gridCol w="1470070">
                  <a:extLst>
                    <a:ext uri="{9D8B030D-6E8A-4147-A177-3AD203B41FA5}">
                      <a16:colId xmlns:a16="http://schemas.microsoft.com/office/drawing/2014/main" val="4286312753"/>
                    </a:ext>
                  </a:extLst>
                </a:gridCol>
                <a:gridCol w="579380">
                  <a:extLst>
                    <a:ext uri="{9D8B030D-6E8A-4147-A177-3AD203B41FA5}">
                      <a16:colId xmlns:a16="http://schemas.microsoft.com/office/drawing/2014/main" val="698110895"/>
                    </a:ext>
                  </a:extLst>
                </a:gridCol>
                <a:gridCol w="769624">
                  <a:extLst>
                    <a:ext uri="{9D8B030D-6E8A-4147-A177-3AD203B41FA5}">
                      <a16:colId xmlns:a16="http://schemas.microsoft.com/office/drawing/2014/main" val="898142399"/>
                    </a:ext>
                  </a:extLst>
                </a:gridCol>
                <a:gridCol w="645678">
                  <a:extLst>
                    <a:ext uri="{9D8B030D-6E8A-4147-A177-3AD203B41FA5}">
                      <a16:colId xmlns:a16="http://schemas.microsoft.com/office/drawing/2014/main" val="996748245"/>
                    </a:ext>
                  </a:extLst>
                </a:gridCol>
                <a:gridCol w="648561">
                  <a:extLst>
                    <a:ext uri="{9D8B030D-6E8A-4147-A177-3AD203B41FA5}">
                      <a16:colId xmlns:a16="http://schemas.microsoft.com/office/drawing/2014/main" val="3250091024"/>
                    </a:ext>
                  </a:extLst>
                </a:gridCol>
                <a:gridCol w="743683">
                  <a:extLst>
                    <a:ext uri="{9D8B030D-6E8A-4147-A177-3AD203B41FA5}">
                      <a16:colId xmlns:a16="http://schemas.microsoft.com/office/drawing/2014/main" val="3218420219"/>
                    </a:ext>
                  </a:extLst>
                </a:gridCol>
                <a:gridCol w="691798">
                  <a:extLst>
                    <a:ext uri="{9D8B030D-6E8A-4147-A177-3AD203B41FA5}">
                      <a16:colId xmlns:a16="http://schemas.microsoft.com/office/drawing/2014/main" val="3524921625"/>
                    </a:ext>
                  </a:extLst>
                </a:gridCol>
                <a:gridCol w="648561">
                  <a:extLst>
                    <a:ext uri="{9D8B030D-6E8A-4147-A177-3AD203B41FA5}">
                      <a16:colId xmlns:a16="http://schemas.microsoft.com/office/drawing/2014/main" val="2542090142"/>
                    </a:ext>
                  </a:extLst>
                </a:gridCol>
                <a:gridCol w="544790">
                  <a:extLst>
                    <a:ext uri="{9D8B030D-6E8A-4147-A177-3AD203B41FA5}">
                      <a16:colId xmlns:a16="http://schemas.microsoft.com/office/drawing/2014/main" val="1225290919"/>
                    </a:ext>
                  </a:extLst>
                </a:gridCol>
                <a:gridCol w="536144">
                  <a:extLst>
                    <a:ext uri="{9D8B030D-6E8A-4147-A177-3AD203B41FA5}">
                      <a16:colId xmlns:a16="http://schemas.microsoft.com/office/drawing/2014/main" val="2887100674"/>
                    </a:ext>
                  </a:extLst>
                </a:gridCol>
              </a:tblGrid>
              <a:tr h="195550">
                <a:tc>
                  <a:txBody>
                    <a:bodyPr/>
                    <a:lstStyle/>
                    <a:p>
                      <a:pPr algn="l" fontAlgn="ctr"/>
                      <a:r>
                        <a:rPr lang="tr-TR" sz="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Book Antiqua" panose="02040602050305030304" pitchFamily="18" charset="0"/>
                        </a:rPr>
                        <a:t>2019-2020 OCAK-ARALIK YILLARI ARASINDA ÜLKELER BAZINDA SKM İHRACATI</a:t>
                      </a:r>
                    </a:p>
                  </a:txBody>
                  <a:tcPr marL="8053" marR="8053" marT="805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782952"/>
                  </a:ext>
                </a:extLst>
              </a:tr>
              <a:tr h="2465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SIRA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ÜLKE ADI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  <a:b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sıralaması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(%) Değişim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4766734"/>
                  </a:ext>
                </a:extLst>
              </a:tr>
              <a:tr h="36559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Mil. m2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Mil.$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Birim fiyat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Mil. m2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Mil.$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Birim fiyat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Miktar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Değer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054434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ABD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463555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ALMANYA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71064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İNGİLTERE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444767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İSRAİL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852564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FRANSA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987803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KANADA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7744192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BELÇİKA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0274131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HOLLANDA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520516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ROMANYA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0768896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GÜRCİSTAN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9734993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IRAK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-12,7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950835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YUNANİSTAN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-10,9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-9,0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3433040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İSVEÇ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0587324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FİNLANDİYA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-14,2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1592950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POLONYA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1102736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BULGARİSTAN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86035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ÇİN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047330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İSPANYA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2873163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PAKISTAN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-17,9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4450970"/>
                  </a:ext>
                </a:extLst>
              </a:tr>
              <a:tr h="178545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KKTC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-13,0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-22,5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3998065"/>
                  </a:ext>
                </a:extLst>
              </a:tr>
              <a:tr h="17854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DİĞER ÜLKELER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-0,3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4213562"/>
                  </a:ext>
                </a:extLst>
              </a:tr>
              <a:tr h="221055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TOPLAM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664,4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133,6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776,7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8053" marR="8053" marT="805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85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1480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51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587903"/>
            <a:ext cx="717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  <a:cs typeface="Times New Roman" panose="02020603050405020304" pitchFamily="18" charset="0"/>
              </a:rPr>
              <a:t>SERAMİK KAPLAMA MALZEMELERİ SEKTÖRÜ                              (GTİP: 6907)</a:t>
            </a:r>
          </a:p>
        </p:txBody>
      </p:sp>
      <p:sp>
        <p:nvSpPr>
          <p:cNvPr id="4" name="Rectangle 3"/>
          <p:cNvSpPr/>
          <p:nvPr/>
        </p:nvSpPr>
        <p:spPr>
          <a:xfrm>
            <a:off x="2404033" y="1110375"/>
            <a:ext cx="48498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tr-TR" sz="1400" b="1" dirty="0"/>
              <a:t>SERAMİK KAPLAMA MALZEMELERİ İHRACATINDA İLK 10 ÜLKE</a:t>
            </a:r>
          </a:p>
          <a:p>
            <a:pPr algn="ctr"/>
            <a:r>
              <a:rPr lang="sv-SE" sz="1400" dirty="0"/>
              <a:t>2019 - 2020 YILLARI</a:t>
            </a:r>
            <a:endParaRPr lang="tr-TR" sz="1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7</a:t>
            </a:fld>
            <a:endParaRPr lang="en-US" dirty="0"/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7A38388C-036D-41DA-B363-C80EB9DD2116}"/>
              </a:ext>
            </a:extLst>
          </p:cNvPr>
          <p:cNvSpPr/>
          <p:nvPr/>
        </p:nvSpPr>
        <p:spPr>
          <a:xfrm>
            <a:off x="971490" y="5771575"/>
            <a:ext cx="3391020" cy="58477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tr-TR" sz="1600" dirty="0"/>
              <a:t>2019 yılı birim fiyat ort: 5,7 $/ m2</a:t>
            </a:r>
          </a:p>
          <a:p>
            <a:r>
              <a:rPr lang="tr-TR" sz="1600" dirty="0"/>
              <a:t>2020 yılı birim fiyat ort: 5,8 $/ m2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7748056"/>
              </p:ext>
            </p:extLst>
          </p:nvPr>
        </p:nvGraphicFramePr>
        <p:xfrm>
          <a:off x="909637" y="1786735"/>
          <a:ext cx="7672388" cy="3756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Footer Placeholder 1">
            <a:extLst>
              <a:ext uri="{FF2B5EF4-FFF2-40B4-BE49-F238E27FC236}">
                <a16:creationId xmlns:a16="http://schemas.microsoft.com/office/drawing/2014/main" id="{AB71E7B8-5AE6-4951-B311-451513FAF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tr-TR" dirty="0"/>
              <a:t>13 Ocak 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67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AIB_SUNUM_ARKAPLAN_CIMENTO+v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9700" y="464128"/>
            <a:ext cx="7172325" cy="685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TÜRKİYE</a:t>
            </a:r>
            <a:r>
              <a:rPr lang="en-US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NİN SKM İHRACATI – M2 ve Ton Karşılaştırması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(2019 – 2020)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124200" y="6421506"/>
            <a:ext cx="2895600" cy="365125"/>
          </a:xfrm>
        </p:spPr>
        <p:txBody>
          <a:bodyPr/>
          <a:lstStyle/>
          <a:p>
            <a:r>
              <a:rPr lang="tr-TR"/>
              <a:t>13 Ocak 2021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" name="Tablo 3">
            <a:extLst>
              <a:ext uri="{FF2B5EF4-FFF2-40B4-BE49-F238E27FC236}">
                <a16:creationId xmlns:a16="http://schemas.microsoft.com/office/drawing/2014/main" id="{A9142AFC-B14D-4DA8-9F8F-9C1E48B1D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7931576"/>
              </p:ext>
            </p:extLst>
          </p:nvPr>
        </p:nvGraphicFramePr>
        <p:xfrm>
          <a:off x="1409700" y="1518081"/>
          <a:ext cx="6810569" cy="4453511"/>
        </p:xfrm>
        <a:graphic>
          <a:graphicData uri="http://schemas.openxmlformats.org/drawingml/2006/table">
            <a:tbl>
              <a:tblPr/>
              <a:tblGrid>
                <a:gridCol w="1223512">
                  <a:extLst>
                    <a:ext uri="{9D8B030D-6E8A-4147-A177-3AD203B41FA5}">
                      <a16:colId xmlns:a16="http://schemas.microsoft.com/office/drawing/2014/main" val="364500384"/>
                    </a:ext>
                  </a:extLst>
                </a:gridCol>
                <a:gridCol w="2141148">
                  <a:extLst>
                    <a:ext uri="{9D8B030D-6E8A-4147-A177-3AD203B41FA5}">
                      <a16:colId xmlns:a16="http://schemas.microsoft.com/office/drawing/2014/main" val="898848377"/>
                    </a:ext>
                  </a:extLst>
                </a:gridCol>
                <a:gridCol w="2107692">
                  <a:extLst>
                    <a:ext uri="{9D8B030D-6E8A-4147-A177-3AD203B41FA5}">
                      <a16:colId xmlns:a16="http://schemas.microsoft.com/office/drawing/2014/main" val="3632428904"/>
                    </a:ext>
                  </a:extLst>
                </a:gridCol>
                <a:gridCol w="1338217">
                  <a:extLst>
                    <a:ext uri="{9D8B030D-6E8A-4147-A177-3AD203B41FA5}">
                      <a16:colId xmlns:a16="http://schemas.microsoft.com/office/drawing/2014/main" val="1617654205"/>
                    </a:ext>
                  </a:extLst>
                </a:gridCol>
              </a:tblGrid>
              <a:tr h="343100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(%) Değişim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598977"/>
                  </a:ext>
                </a:extLst>
              </a:tr>
              <a:tr h="730362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Milyon $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151030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Mil. 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6802569"/>
                  </a:ext>
                </a:extLst>
              </a:tr>
              <a:tr h="662421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Bin 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2.445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5194983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Birim fiyat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($/m2)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059721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Birim fiyat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($/ton)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5097146"/>
                  </a:ext>
                </a:extLst>
              </a:tr>
              <a:tr h="679407"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Kg/m2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B7B7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521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854297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AIB_SUNUM_ARKAPLAN_CIMENTO+v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4512" y="3244850"/>
            <a:ext cx="80549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SERAMİK SAĞLIK GEREÇLERİ SEKTÖRÜ </a:t>
            </a:r>
          </a:p>
          <a:p>
            <a:pPr algn="ctr"/>
            <a:r>
              <a:rPr lang="tr-TR" sz="3600" b="1" dirty="0">
                <a:solidFill>
                  <a:srgbClr val="A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(SSG)</a:t>
            </a:r>
          </a:p>
          <a:p>
            <a:endParaRPr lang="tr-TR" sz="3600" b="1" dirty="0">
              <a:solidFill>
                <a:srgbClr val="A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13 Ocak 2021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602937-E099-AA4F-9058-3F48D7586F0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6678</TotalTime>
  <Words>1765</Words>
  <Application>Microsoft Office PowerPoint</Application>
  <PresentationFormat>Ekran Gösterisi (4:3)</PresentationFormat>
  <Paragraphs>906</Paragraphs>
  <Slides>32</Slides>
  <Notes>4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Times New Roman</vt:lpstr>
      <vt:lpstr>Wingdings</vt:lpstr>
      <vt:lpstr>Office Theme</vt:lpstr>
      <vt:lpstr>Worksheet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suleyman felamur</dc:creator>
  <cp:lastModifiedBy>Rukiye Yarbay</cp:lastModifiedBy>
  <cp:revision>573</cp:revision>
  <cp:lastPrinted>2019-07-24T14:00:40Z</cp:lastPrinted>
  <dcterms:created xsi:type="dcterms:W3CDTF">2012-07-04T08:32:04Z</dcterms:created>
  <dcterms:modified xsi:type="dcterms:W3CDTF">2021-01-12T14:02:03Z</dcterms:modified>
</cp:coreProperties>
</file>